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6" r:id="rId11"/>
    <p:sldId id="272" r:id="rId12"/>
    <p:sldId id="267" r:id="rId13"/>
    <p:sldId id="268" r:id="rId14"/>
    <p:sldId id="269" r:id="rId15"/>
    <p:sldId id="270" r:id="rId16"/>
    <p:sldId id="274" r:id="rId17"/>
    <p:sldId id="275" r:id="rId18"/>
    <p:sldId id="273"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40D02-595C-4935-91C0-D89A653BEA0C}" type="datetimeFigureOut">
              <a:rPr lang="it-IT" smtClean="0"/>
              <a:pPr/>
              <a:t>15/06/2020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22D87-2CDE-4555-9C41-900A171573F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45</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46</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47</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48</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49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6022D87-2CDE-4555-9C41-900A171573FC}"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9D4A296-CEFD-48B9-8A71-8B7C4331C273}" type="datetime1">
              <a:rPr lang="it-IT" smtClean="0"/>
              <a:pPr/>
              <a:t>15/06/2020</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4E3FE5E2-291D-46A8-806E-4344E74CF30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EC32F14-6933-47A7-83A5-9F1696F3AD19}" type="datetime1">
              <a:rPr lang="it-IT" smtClean="0"/>
              <a:pPr/>
              <a:t>15/06/2020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3FE5E2-291D-46A8-806E-4344E74CF30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5222C31-884A-487D-B8CC-FC6E43AC5F85}" type="datetime1">
              <a:rPr lang="it-IT" smtClean="0"/>
              <a:pPr/>
              <a:t>15/06/2020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3FE5E2-291D-46A8-806E-4344E74CF30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0BA99B18-51AB-4D04-8F68-B203B555714D}" type="datetime1">
              <a:rPr lang="it-IT" smtClean="0"/>
              <a:pPr/>
              <a:t>15/06/2020</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4E3FE5E2-291D-46A8-806E-4344E74CF30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88DFEB6-C644-40F0-9B9E-216DE7E0BD21}" type="datetime1">
              <a:rPr lang="it-IT" smtClean="0"/>
              <a:pPr/>
              <a:t>15/06/2020</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4E3FE5E2-291D-46A8-806E-4344E74CF308}"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1C9F2D9F-3DD8-46EE-80F4-F0C98D1780F4}" type="datetime1">
              <a:rPr lang="it-IT" smtClean="0"/>
              <a:pPr/>
              <a:t>15/06/2020</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4E3FE5E2-291D-46A8-806E-4344E74CF30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C49B4DA4-6466-4B03-A69D-42710632ECC0}" type="datetime1">
              <a:rPr lang="it-IT" smtClean="0"/>
              <a:pPr/>
              <a:t>15/06/2020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4E3FE5E2-291D-46A8-806E-4344E74CF308}"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27D7A8D0-86E5-45A2-BFCA-89255547282F}" type="datetime1">
              <a:rPr lang="it-IT" smtClean="0"/>
              <a:pPr/>
              <a:t>15/06/2020</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3FE5E2-291D-46A8-806E-4344E74CF30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911543FF-B46D-4666-B032-C8C7B8F8575C}" type="datetime1">
              <a:rPr lang="it-IT" smtClean="0"/>
              <a:pPr/>
              <a:t>15/06/2020</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3FE5E2-291D-46A8-806E-4344E74CF30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A45C3323-8290-4CED-BCD8-1CB73A2D2E5B}" type="datetime1">
              <a:rPr lang="it-IT" smtClean="0"/>
              <a:pPr/>
              <a:t>15/06/2020</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3FE5E2-291D-46A8-806E-4344E74CF30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970EF525-2E6D-4BCA-B5F4-9CE1DD249E1E}" type="datetime1">
              <a:rPr lang="it-IT" smtClean="0"/>
              <a:pPr/>
              <a:t>15/06/2020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4E3FE5E2-291D-46A8-806E-4344E74CF308}"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924C2C-C7E5-4CA4-91F0-471218386DC9}" type="datetime1">
              <a:rPr lang="it-IT" smtClean="0"/>
              <a:pPr/>
              <a:t>15/06/2020</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3FE5E2-291D-46A8-806E-4344E74CF308}"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4581128"/>
            <a:ext cx="8424936" cy="1200329"/>
          </a:xfrm>
          <a:prstGeom prst="rect">
            <a:avLst/>
          </a:prstGeom>
          <a:solidFill>
            <a:srgbClr val="FFFF00"/>
          </a:solidFill>
          <a:ln w="25400">
            <a:solidFill>
              <a:srgbClr val="FF0000"/>
            </a:solidFill>
          </a:ln>
        </p:spPr>
        <p:txBody>
          <a:bodyPr wrap="square" rtlCol="0">
            <a:spAutoFit/>
          </a:bodyPr>
          <a:lstStyle/>
          <a:p>
            <a:pPr algn="ctr"/>
            <a:r>
              <a:rPr lang="it-IT" b="1" dirty="0" smtClean="0">
                <a:solidFill>
                  <a:srgbClr val="0070C0"/>
                </a:solidFill>
                <a:latin typeface="Arial" pitchFamily="34" charset="0"/>
                <a:cs typeface="Arial" pitchFamily="34" charset="0"/>
              </a:rPr>
              <a:t>Insieme di sensazioni e comportamenti sessuali che si manifestano durante lo sviluppo psicofisico nell'adolescenza e che portano a conoscere meglio il proprio corpo, il mondo circostante e a diventare pienamente una persona.</a:t>
            </a:r>
            <a:endParaRPr lang="it-IT" b="1" dirty="0">
              <a:solidFill>
                <a:srgbClr val="0070C0"/>
              </a:solidFill>
              <a:latin typeface="Arial" pitchFamily="34" charset="0"/>
              <a:cs typeface="Arial" pitchFamily="34" charset="0"/>
            </a:endParaRPr>
          </a:p>
        </p:txBody>
      </p:sp>
      <p:sp>
        <p:nvSpPr>
          <p:cNvPr id="7" name="CasellaDiTesto 6"/>
          <p:cNvSpPr txBox="1"/>
          <p:nvPr/>
        </p:nvSpPr>
        <p:spPr>
          <a:xfrm>
            <a:off x="395536" y="6021288"/>
            <a:ext cx="8424936" cy="369332"/>
          </a:xfrm>
          <a:prstGeom prst="rect">
            <a:avLst/>
          </a:prstGeom>
          <a:noFill/>
        </p:spPr>
        <p:txBody>
          <a:bodyPr wrap="square" rtlCol="0">
            <a:spAutoFit/>
          </a:bodyPr>
          <a:lstStyle/>
          <a:p>
            <a:pPr algn="ctr"/>
            <a:r>
              <a:rPr lang="it-IT" b="1" dirty="0" smtClean="0">
                <a:solidFill>
                  <a:srgbClr val="C00000"/>
                </a:solidFill>
              </a:rPr>
              <a:t>Prof. Francesco Cannizzaro Specialista in Pedagogia, Bioetica e Sessuologia</a:t>
            </a:r>
            <a:endParaRPr lang="it-IT" b="1" dirty="0">
              <a:solidFill>
                <a:srgbClr val="C00000"/>
              </a:solidFill>
            </a:endParaRP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a:t>
            </a:fld>
            <a:endParaRPr lang="it-IT"/>
          </a:p>
        </p:txBody>
      </p:sp>
      <p:pic>
        <p:nvPicPr>
          <p:cNvPr id="1026" name="Picture 2" descr="C:\Users\Master\Desktop\a1.jpg"/>
          <p:cNvPicPr>
            <a:picLocks noChangeAspect="1" noChangeArrowheads="1"/>
          </p:cNvPicPr>
          <p:nvPr/>
        </p:nvPicPr>
        <p:blipFill>
          <a:blip r:embed="rId3" cstate="print"/>
          <a:srcRect/>
          <a:stretch>
            <a:fillRect/>
          </a:stretch>
        </p:blipFill>
        <p:spPr bwMode="auto">
          <a:xfrm>
            <a:off x="395536" y="1196752"/>
            <a:ext cx="8424936" cy="3024336"/>
          </a:xfrm>
          <a:prstGeom prst="rect">
            <a:avLst/>
          </a:prstGeom>
          <a:noFill/>
          <a:ln w="25400">
            <a:solidFill>
              <a:schemeClr val="accent1"/>
            </a:solidFill>
          </a:ln>
        </p:spPr>
      </p:pic>
      <p:sp>
        <p:nvSpPr>
          <p:cNvPr id="11"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63888" y="1556792"/>
            <a:ext cx="5256584" cy="707886"/>
          </a:xfrm>
          <a:prstGeom prst="rect">
            <a:avLst/>
          </a:prstGeom>
          <a:solidFill>
            <a:srgbClr val="FFFF00"/>
          </a:solidFill>
          <a:ln w="25400">
            <a:solidFill>
              <a:srgbClr val="FF0000"/>
            </a:solidFill>
          </a:ln>
        </p:spPr>
        <p:txBody>
          <a:bodyPr wrap="square" rtlCol="0">
            <a:spAutoFit/>
          </a:bodyPr>
          <a:lstStyle/>
          <a:p>
            <a:pPr algn="just"/>
            <a:r>
              <a:rPr lang="it-IT" sz="2000" dirty="0" smtClean="0"/>
              <a:t>Strategie per trovare ad attrarre un partner sessuale</a:t>
            </a:r>
            <a:endParaRPr lang="it-IT" sz="2000"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10</a:t>
            </a:fld>
            <a:endParaRPr lang="it-IT"/>
          </a:p>
        </p:txBody>
      </p:sp>
      <p:sp>
        <p:nvSpPr>
          <p:cNvPr id="10" name="CasellaDiTesto 9"/>
          <p:cNvSpPr txBox="1"/>
          <p:nvPr/>
        </p:nvSpPr>
        <p:spPr>
          <a:xfrm>
            <a:off x="251520" y="908720"/>
            <a:ext cx="8640960" cy="461665"/>
          </a:xfrm>
          <a:prstGeom prst="rect">
            <a:avLst/>
          </a:prstGeom>
          <a:noFill/>
        </p:spPr>
        <p:txBody>
          <a:bodyPr wrap="square" rtlCol="0">
            <a:spAutoFit/>
          </a:bodyPr>
          <a:lstStyle/>
          <a:p>
            <a:pPr algn="ctr"/>
            <a:r>
              <a:rPr lang="it-IT" sz="2400" b="1" dirty="0" smtClean="0">
                <a:solidFill>
                  <a:srgbClr val="0070C0"/>
                </a:solidFill>
              </a:rPr>
              <a:t>Elementi del comportamento sessuale degli adolescenti</a:t>
            </a:r>
            <a:endParaRPr lang="it-IT" sz="2400" b="1" dirty="0">
              <a:solidFill>
                <a:srgbClr val="0070C0"/>
              </a:solidFill>
            </a:endParaRPr>
          </a:p>
        </p:txBody>
      </p:sp>
      <p:sp>
        <p:nvSpPr>
          <p:cNvPr id="7" name="Freccia a destra 6"/>
          <p:cNvSpPr/>
          <p:nvPr/>
        </p:nvSpPr>
        <p:spPr>
          <a:xfrm>
            <a:off x="395536" y="1412776"/>
            <a:ext cx="30243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Corteggiamento</a:t>
            </a:r>
            <a:endParaRPr lang="it-IT" sz="2000" b="1" dirty="0">
              <a:solidFill>
                <a:srgbClr val="0070C0"/>
              </a:solidFill>
            </a:endParaRPr>
          </a:p>
        </p:txBody>
      </p:sp>
      <p:sp>
        <p:nvSpPr>
          <p:cNvPr id="11" name="Freccia a destra 10"/>
          <p:cNvSpPr/>
          <p:nvPr/>
        </p:nvSpPr>
        <p:spPr>
          <a:xfrm>
            <a:off x="395536" y="2492896"/>
            <a:ext cx="30243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Interazione ricreativa</a:t>
            </a:r>
            <a:endParaRPr lang="it-IT" sz="2000" b="1" dirty="0">
              <a:solidFill>
                <a:srgbClr val="0070C0"/>
              </a:solidFill>
            </a:endParaRPr>
          </a:p>
        </p:txBody>
      </p:sp>
      <p:sp>
        <p:nvSpPr>
          <p:cNvPr id="12" name="CasellaDiTesto 11"/>
          <p:cNvSpPr txBox="1"/>
          <p:nvPr/>
        </p:nvSpPr>
        <p:spPr>
          <a:xfrm>
            <a:off x="3563888" y="2636912"/>
            <a:ext cx="5256584" cy="707886"/>
          </a:xfrm>
          <a:prstGeom prst="rect">
            <a:avLst/>
          </a:prstGeom>
          <a:solidFill>
            <a:srgbClr val="FFFF00"/>
          </a:solidFill>
          <a:ln w="25400">
            <a:solidFill>
              <a:srgbClr val="FF0000"/>
            </a:solidFill>
          </a:ln>
        </p:spPr>
        <p:txBody>
          <a:bodyPr wrap="square" rtlCol="0">
            <a:spAutoFit/>
          </a:bodyPr>
          <a:lstStyle/>
          <a:p>
            <a:pPr lvl="0" algn="just"/>
            <a:r>
              <a:rPr lang="it-IT" sz="2000" dirty="0" smtClean="0"/>
              <a:t>Esprime la socializzazione dell'adolescente e l'appartenenza al gruppo di riferimento </a:t>
            </a:r>
            <a:endParaRPr lang="it-IT" sz="2000" dirty="0"/>
          </a:p>
        </p:txBody>
      </p:sp>
      <p:sp>
        <p:nvSpPr>
          <p:cNvPr id="13" name="Freccia a destra 12"/>
          <p:cNvSpPr/>
          <p:nvPr/>
        </p:nvSpPr>
        <p:spPr>
          <a:xfrm>
            <a:off x="395536" y="3501008"/>
            <a:ext cx="30243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Intimità</a:t>
            </a:r>
            <a:endParaRPr lang="it-IT" sz="2000" b="1" dirty="0">
              <a:solidFill>
                <a:srgbClr val="0070C0"/>
              </a:solidFill>
            </a:endParaRPr>
          </a:p>
        </p:txBody>
      </p:sp>
      <p:sp>
        <p:nvSpPr>
          <p:cNvPr id="14" name="CasellaDiTesto 13"/>
          <p:cNvSpPr txBox="1"/>
          <p:nvPr/>
        </p:nvSpPr>
        <p:spPr>
          <a:xfrm>
            <a:off x="3563888" y="3645024"/>
            <a:ext cx="5256584" cy="707886"/>
          </a:xfrm>
          <a:prstGeom prst="rect">
            <a:avLst/>
          </a:prstGeom>
          <a:solidFill>
            <a:srgbClr val="FFFF00"/>
          </a:solidFill>
          <a:ln w="25400">
            <a:solidFill>
              <a:srgbClr val="FF0000"/>
            </a:solidFill>
          </a:ln>
        </p:spPr>
        <p:txBody>
          <a:bodyPr wrap="square" rtlCol="0">
            <a:spAutoFit/>
          </a:bodyPr>
          <a:lstStyle/>
          <a:p>
            <a:pPr algn="just"/>
            <a:r>
              <a:rPr lang="it-IT" sz="2000" dirty="0" smtClean="0"/>
              <a:t>Si tratta di creare momenti e situazioni per esprimere parole ed emozioni</a:t>
            </a:r>
            <a:endParaRPr lang="it-IT" sz="2000" dirty="0"/>
          </a:p>
        </p:txBody>
      </p:sp>
      <p:sp>
        <p:nvSpPr>
          <p:cNvPr id="15" name="Freccia a destra 14"/>
          <p:cNvSpPr/>
          <p:nvPr/>
        </p:nvSpPr>
        <p:spPr>
          <a:xfrm>
            <a:off x="395536" y="4509120"/>
            <a:ext cx="30243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Piacere sessuale</a:t>
            </a:r>
            <a:endParaRPr lang="it-IT" sz="2000" b="1" dirty="0">
              <a:solidFill>
                <a:srgbClr val="0070C0"/>
              </a:solidFill>
            </a:endParaRPr>
          </a:p>
        </p:txBody>
      </p:sp>
      <p:sp>
        <p:nvSpPr>
          <p:cNvPr id="16" name="CasellaDiTesto 15"/>
          <p:cNvSpPr txBox="1"/>
          <p:nvPr/>
        </p:nvSpPr>
        <p:spPr>
          <a:xfrm>
            <a:off x="3563888" y="4581128"/>
            <a:ext cx="5256584" cy="707886"/>
          </a:xfrm>
          <a:prstGeom prst="rect">
            <a:avLst/>
          </a:prstGeom>
          <a:solidFill>
            <a:srgbClr val="FFFF00"/>
          </a:solidFill>
          <a:ln w="25400">
            <a:solidFill>
              <a:srgbClr val="FF0000"/>
            </a:solidFill>
          </a:ln>
        </p:spPr>
        <p:txBody>
          <a:bodyPr wrap="square" rtlCol="0">
            <a:spAutoFit/>
          </a:bodyPr>
          <a:lstStyle/>
          <a:p>
            <a:pPr lvl="0" algn="just"/>
            <a:r>
              <a:rPr lang="it-IT" sz="2000" dirty="0" smtClean="0"/>
              <a:t>Si tratta di vero e proprio contatto intimo con conseguente piacere sessuale</a:t>
            </a:r>
            <a:r>
              <a:rPr lang="it-IT" dirty="0" smtClean="0"/>
              <a:t>.</a:t>
            </a:r>
            <a:endParaRPr lang="it-IT" dirty="0"/>
          </a:p>
        </p:txBody>
      </p:sp>
      <p:sp>
        <p:nvSpPr>
          <p:cNvPr id="17" name="Freccia a destra 16"/>
          <p:cNvSpPr/>
          <p:nvPr/>
        </p:nvSpPr>
        <p:spPr>
          <a:xfrm>
            <a:off x="395536" y="5517232"/>
            <a:ext cx="30243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Soddisfacimento erotico</a:t>
            </a:r>
            <a:endParaRPr lang="it-IT" sz="2000" b="1" dirty="0">
              <a:solidFill>
                <a:srgbClr val="0070C0"/>
              </a:solidFill>
            </a:endParaRPr>
          </a:p>
        </p:txBody>
      </p:sp>
      <p:sp>
        <p:nvSpPr>
          <p:cNvPr id="18" name="CasellaDiTesto 17"/>
          <p:cNvSpPr txBox="1"/>
          <p:nvPr/>
        </p:nvSpPr>
        <p:spPr>
          <a:xfrm>
            <a:off x="3563888" y="5445224"/>
            <a:ext cx="5256584" cy="1200329"/>
          </a:xfrm>
          <a:prstGeom prst="rect">
            <a:avLst/>
          </a:prstGeom>
          <a:solidFill>
            <a:srgbClr val="FFFF00"/>
          </a:solidFill>
          <a:ln w="25400">
            <a:solidFill>
              <a:srgbClr val="FF0000"/>
            </a:solidFill>
          </a:ln>
        </p:spPr>
        <p:txBody>
          <a:bodyPr wrap="square" rtlCol="0">
            <a:spAutoFit/>
          </a:bodyPr>
          <a:lstStyle/>
          <a:p>
            <a:pPr algn="just"/>
            <a:r>
              <a:rPr lang="it-IT" dirty="0" smtClean="0"/>
              <a:t>Il piacere sessuale negli adolescenti, così come anche negli adulti, nasce da ogni tipo di attività sessuale che comporta soddisfacimento erotico durante il rapporto, fino a giungere all'orgasmo</a:t>
            </a:r>
            <a:endParaRPr lang="it-IT" dirty="0"/>
          </a:p>
        </p:txBody>
      </p:sp>
      <p:sp>
        <p:nvSpPr>
          <p:cNvPr id="20"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3"/>
                                        </p:tgtEl>
                                        <p:attrNameLst>
                                          <p:attrName>ppt_y</p:attrName>
                                        </p:attrNameLst>
                                      </p:cBhvr>
                                      <p:tavLst>
                                        <p:tav tm="0">
                                          <p:val>
                                            <p:strVal val="#ppt_y"/>
                                          </p:val>
                                        </p:tav>
                                        <p:tav tm="100000">
                                          <p:val>
                                            <p:strVal val="#ppt_y"/>
                                          </p:val>
                                        </p:tav>
                                      </p:tavLst>
                                    </p:anim>
                                    <p:anim calcmode="lin" valueType="num">
                                      <p:cBhvr>
                                        <p:cTn id="5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5"/>
                                        </p:tgtEl>
                                        <p:attrNameLst>
                                          <p:attrName>ppt_y</p:attrName>
                                        </p:attrNameLst>
                                      </p:cBhvr>
                                      <p:tavLst>
                                        <p:tav tm="0">
                                          <p:val>
                                            <p:strVal val="#ppt_y"/>
                                          </p:val>
                                        </p:tav>
                                        <p:tav tm="100000">
                                          <p:val>
                                            <p:strVal val="#ppt_y"/>
                                          </p:val>
                                        </p:tav>
                                      </p:tavLst>
                                    </p:anim>
                                    <p:anim calcmode="lin" valueType="num">
                                      <p:cBhvr>
                                        <p:cTn id="6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7"/>
                                        </p:tgtEl>
                                        <p:attrNameLst>
                                          <p:attrName>ppt_y</p:attrName>
                                        </p:attrNameLst>
                                      </p:cBhvr>
                                      <p:tavLst>
                                        <p:tav tm="0">
                                          <p:val>
                                            <p:strVal val="#ppt_y"/>
                                          </p:val>
                                        </p:tav>
                                        <p:tav tm="100000">
                                          <p:val>
                                            <p:strVal val="#ppt_y"/>
                                          </p:val>
                                        </p:tav>
                                      </p:tavLst>
                                    </p:anim>
                                    <p:anim calcmode="lin" valueType="num">
                                      <p:cBhvr>
                                        <p:cTn id="8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7"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31840" y="1196752"/>
            <a:ext cx="5688632" cy="1323439"/>
          </a:xfrm>
          <a:prstGeom prst="rect">
            <a:avLst/>
          </a:prstGeom>
          <a:solidFill>
            <a:srgbClr val="FFFF00"/>
          </a:solidFill>
          <a:ln w="25400">
            <a:solidFill>
              <a:srgbClr val="FF0000"/>
            </a:solidFill>
          </a:ln>
        </p:spPr>
        <p:txBody>
          <a:bodyPr wrap="square" rtlCol="0">
            <a:spAutoFit/>
          </a:bodyPr>
          <a:lstStyle/>
          <a:p>
            <a:pPr algn="just"/>
            <a:r>
              <a:rPr lang="it-IT" sz="2000" dirty="0" smtClean="0"/>
              <a:t>Attività sessuale che non coinvolge un'altra persona in qualità di partner. Può comprendere la masturbazione e altre forme d'</a:t>
            </a:r>
            <a:r>
              <a:rPr lang="it-IT" sz="2000" dirty="0" err="1" smtClean="0"/>
              <a:t>autosoddisfacimento</a:t>
            </a:r>
            <a:r>
              <a:rPr lang="it-IT" sz="2000" dirty="0" smtClean="0"/>
              <a:t> del desiderio sessuale</a:t>
            </a:r>
            <a:endParaRPr lang="it-IT" sz="2400"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11</a:t>
            </a:fld>
            <a:endParaRPr lang="it-IT"/>
          </a:p>
        </p:txBody>
      </p:sp>
      <p:sp>
        <p:nvSpPr>
          <p:cNvPr id="10" name="CasellaDiTesto 9"/>
          <p:cNvSpPr txBox="1"/>
          <p:nvPr/>
        </p:nvSpPr>
        <p:spPr>
          <a:xfrm>
            <a:off x="1403648" y="764704"/>
            <a:ext cx="6696744" cy="461665"/>
          </a:xfrm>
          <a:prstGeom prst="rect">
            <a:avLst/>
          </a:prstGeom>
          <a:noFill/>
        </p:spPr>
        <p:txBody>
          <a:bodyPr wrap="square" rtlCol="0">
            <a:spAutoFit/>
          </a:bodyPr>
          <a:lstStyle/>
          <a:p>
            <a:pPr algn="ctr"/>
            <a:r>
              <a:rPr lang="it-IT" sz="2400" b="1" dirty="0" smtClean="0">
                <a:solidFill>
                  <a:srgbClr val="0070C0"/>
                </a:solidFill>
              </a:rPr>
              <a:t>Forme di attività sessuale tra gli adolescenti</a:t>
            </a:r>
            <a:endParaRPr lang="it-IT" sz="2400" b="1" dirty="0">
              <a:solidFill>
                <a:srgbClr val="0070C0"/>
              </a:solidFill>
            </a:endParaRPr>
          </a:p>
        </p:txBody>
      </p:sp>
      <p:sp>
        <p:nvSpPr>
          <p:cNvPr id="7" name="Freccia a destra 6"/>
          <p:cNvSpPr/>
          <p:nvPr/>
        </p:nvSpPr>
        <p:spPr>
          <a:xfrm>
            <a:off x="395536" y="1412776"/>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Autoerotismo</a:t>
            </a:r>
            <a:endParaRPr lang="it-IT" sz="2000" b="1" dirty="0">
              <a:solidFill>
                <a:srgbClr val="0070C0"/>
              </a:solidFill>
            </a:endParaRPr>
          </a:p>
        </p:txBody>
      </p:sp>
      <p:sp>
        <p:nvSpPr>
          <p:cNvPr id="11" name="Freccia a destra 10"/>
          <p:cNvSpPr/>
          <p:nvPr/>
        </p:nvSpPr>
        <p:spPr>
          <a:xfrm>
            <a:off x="395536" y="2492896"/>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Eterosessualità</a:t>
            </a:r>
            <a:endParaRPr lang="it-IT" sz="2000" b="1" dirty="0">
              <a:solidFill>
                <a:srgbClr val="0070C0"/>
              </a:solidFill>
            </a:endParaRPr>
          </a:p>
        </p:txBody>
      </p:sp>
      <p:sp>
        <p:nvSpPr>
          <p:cNvPr id="12" name="CasellaDiTesto 11"/>
          <p:cNvSpPr txBox="1"/>
          <p:nvPr/>
        </p:nvSpPr>
        <p:spPr>
          <a:xfrm>
            <a:off x="3131840" y="2636912"/>
            <a:ext cx="5688632" cy="707886"/>
          </a:xfrm>
          <a:prstGeom prst="rect">
            <a:avLst/>
          </a:prstGeom>
          <a:solidFill>
            <a:srgbClr val="FFFF00"/>
          </a:solidFill>
          <a:ln w="25400">
            <a:solidFill>
              <a:srgbClr val="FF0000"/>
            </a:solidFill>
          </a:ln>
        </p:spPr>
        <p:txBody>
          <a:bodyPr wrap="square" rtlCol="0">
            <a:spAutoFit/>
          </a:bodyPr>
          <a:lstStyle/>
          <a:p>
            <a:pPr lvl="0" algn="just"/>
            <a:r>
              <a:rPr lang="it-IT" sz="2000" dirty="0" smtClean="0"/>
              <a:t>E’ il rapporto amoroso o di attrazione fisica realizzato tra individui di sesso opposto</a:t>
            </a:r>
            <a:endParaRPr lang="it-IT" sz="2000" dirty="0"/>
          </a:p>
        </p:txBody>
      </p:sp>
      <p:sp>
        <p:nvSpPr>
          <p:cNvPr id="13" name="Freccia a destra 12"/>
          <p:cNvSpPr/>
          <p:nvPr/>
        </p:nvSpPr>
        <p:spPr>
          <a:xfrm>
            <a:off x="395536" y="3501008"/>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Omosessualità</a:t>
            </a:r>
            <a:endParaRPr lang="it-IT" sz="2000" b="1" dirty="0">
              <a:solidFill>
                <a:srgbClr val="0070C0"/>
              </a:solidFill>
            </a:endParaRPr>
          </a:p>
        </p:txBody>
      </p:sp>
      <p:sp>
        <p:nvSpPr>
          <p:cNvPr id="14" name="CasellaDiTesto 13"/>
          <p:cNvSpPr txBox="1"/>
          <p:nvPr/>
        </p:nvSpPr>
        <p:spPr>
          <a:xfrm>
            <a:off x="3131840" y="3501008"/>
            <a:ext cx="5688632" cy="707886"/>
          </a:xfrm>
          <a:prstGeom prst="rect">
            <a:avLst/>
          </a:prstGeom>
          <a:solidFill>
            <a:srgbClr val="FFFF00"/>
          </a:solidFill>
          <a:ln w="25400">
            <a:solidFill>
              <a:srgbClr val="FF0000"/>
            </a:solidFill>
          </a:ln>
        </p:spPr>
        <p:txBody>
          <a:bodyPr wrap="square" rtlCol="0">
            <a:spAutoFit/>
          </a:bodyPr>
          <a:lstStyle/>
          <a:p>
            <a:pPr lvl="0" algn="just"/>
            <a:r>
              <a:rPr lang="it-IT" sz="2000" dirty="0" smtClean="0"/>
              <a:t>E’ il rapporto amoroso che coinvolge due individui dello stesso sesso.</a:t>
            </a:r>
            <a:endParaRPr lang="it-IT" sz="2000" dirty="0"/>
          </a:p>
        </p:txBody>
      </p:sp>
      <p:sp>
        <p:nvSpPr>
          <p:cNvPr id="15" name="Freccia a destra 14"/>
          <p:cNvSpPr/>
          <p:nvPr/>
        </p:nvSpPr>
        <p:spPr>
          <a:xfrm>
            <a:off x="395536" y="4509120"/>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Bisessualità</a:t>
            </a:r>
            <a:endParaRPr lang="it-IT" sz="2000" b="1" dirty="0">
              <a:solidFill>
                <a:srgbClr val="0070C0"/>
              </a:solidFill>
            </a:endParaRPr>
          </a:p>
        </p:txBody>
      </p:sp>
      <p:sp>
        <p:nvSpPr>
          <p:cNvPr id="16" name="CasellaDiTesto 15"/>
          <p:cNvSpPr txBox="1"/>
          <p:nvPr/>
        </p:nvSpPr>
        <p:spPr>
          <a:xfrm>
            <a:off x="3131840" y="4365104"/>
            <a:ext cx="5688632" cy="1323439"/>
          </a:xfrm>
          <a:prstGeom prst="rect">
            <a:avLst/>
          </a:prstGeom>
          <a:solidFill>
            <a:srgbClr val="FFFF00"/>
          </a:solidFill>
          <a:ln w="25400">
            <a:solidFill>
              <a:srgbClr val="FF0000"/>
            </a:solidFill>
          </a:ln>
        </p:spPr>
        <p:txBody>
          <a:bodyPr wrap="square" rtlCol="0">
            <a:spAutoFit/>
          </a:bodyPr>
          <a:lstStyle/>
          <a:p>
            <a:pPr lvl="0" algn="just"/>
            <a:r>
              <a:rPr lang="it-IT" sz="2000" dirty="0" smtClean="0"/>
              <a:t>Alcuni individui possono sentire un sentimento amoroso e/o attrazione fisica verso i componenti di entrambi i sessi, alternativamente o contemporaneamente.</a:t>
            </a:r>
            <a:endParaRPr lang="it-IT" sz="2000" dirty="0"/>
          </a:p>
        </p:txBody>
      </p:sp>
      <p:sp>
        <p:nvSpPr>
          <p:cNvPr id="17" name="Freccia a destra 16"/>
          <p:cNvSpPr/>
          <p:nvPr/>
        </p:nvSpPr>
        <p:spPr>
          <a:xfrm>
            <a:off x="395536" y="5517232"/>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Astinenza sessuale</a:t>
            </a:r>
            <a:endParaRPr lang="it-IT" sz="2000" b="1" dirty="0">
              <a:solidFill>
                <a:srgbClr val="0070C0"/>
              </a:solidFill>
            </a:endParaRPr>
          </a:p>
        </p:txBody>
      </p:sp>
      <p:sp>
        <p:nvSpPr>
          <p:cNvPr id="18" name="CasellaDiTesto 17"/>
          <p:cNvSpPr txBox="1"/>
          <p:nvPr/>
        </p:nvSpPr>
        <p:spPr>
          <a:xfrm>
            <a:off x="3131840" y="5805264"/>
            <a:ext cx="5688632" cy="707886"/>
          </a:xfrm>
          <a:prstGeom prst="rect">
            <a:avLst/>
          </a:prstGeom>
          <a:solidFill>
            <a:srgbClr val="FFFF00"/>
          </a:solidFill>
          <a:ln w="25400">
            <a:solidFill>
              <a:srgbClr val="FF0000"/>
            </a:solidFill>
          </a:ln>
        </p:spPr>
        <p:txBody>
          <a:bodyPr wrap="square" rtlCol="0">
            <a:spAutoFit/>
          </a:bodyPr>
          <a:lstStyle/>
          <a:p>
            <a:pPr lvl="0" algn="just"/>
            <a:r>
              <a:rPr lang="it-IT" sz="2000" dirty="0" smtClean="0"/>
              <a:t>Ovvero, la rinunzia temporanea a svolgere qualsiasi tipo di attività sessuale.</a:t>
            </a:r>
            <a:endParaRPr lang="it-IT" sz="2000" dirty="0"/>
          </a:p>
        </p:txBody>
      </p:sp>
      <p:sp>
        <p:nvSpPr>
          <p:cNvPr id="20"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3"/>
                                        </p:tgtEl>
                                        <p:attrNameLst>
                                          <p:attrName>ppt_y</p:attrName>
                                        </p:attrNameLst>
                                      </p:cBhvr>
                                      <p:tavLst>
                                        <p:tav tm="0">
                                          <p:val>
                                            <p:strVal val="#ppt_y"/>
                                          </p:val>
                                        </p:tav>
                                        <p:tav tm="100000">
                                          <p:val>
                                            <p:strVal val="#ppt_y"/>
                                          </p:val>
                                        </p:tav>
                                      </p:tavLst>
                                    </p:anim>
                                    <p:anim calcmode="lin" valueType="num">
                                      <p:cBhvr>
                                        <p:cTn id="5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5"/>
                                        </p:tgtEl>
                                        <p:attrNameLst>
                                          <p:attrName>ppt_y</p:attrName>
                                        </p:attrNameLst>
                                      </p:cBhvr>
                                      <p:tavLst>
                                        <p:tav tm="0">
                                          <p:val>
                                            <p:strVal val="#ppt_y"/>
                                          </p:val>
                                        </p:tav>
                                        <p:tav tm="100000">
                                          <p:val>
                                            <p:strVal val="#ppt_y"/>
                                          </p:val>
                                        </p:tav>
                                      </p:tavLst>
                                    </p:anim>
                                    <p:anim calcmode="lin" valueType="num">
                                      <p:cBhvr>
                                        <p:cTn id="6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7"/>
                                        </p:tgtEl>
                                        <p:attrNameLst>
                                          <p:attrName>ppt_y</p:attrName>
                                        </p:attrNameLst>
                                      </p:cBhvr>
                                      <p:tavLst>
                                        <p:tav tm="0">
                                          <p:val>
                                            <p:strVal val="#ppt_y"/>
                                          </p:val>
                                        </p:tav>
                                        <p:tav tm="100000">
                                          <p:val>
                                            <p:strVal val="#ppt_y"/>
                                          </p:val>
                                        </p:tav>
                                      </p:tavLst>
                                    </p:anim>
                                    <p:anim calcmode="lin" valueType="num">
                                      <p:cBhvr>
                                        <p:cTn id="8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7"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139952" y="1484784"/>
            <a:ext cx="4680520" cy="3477875"/>
          </a:xfrm>
          <a:prstGeom prst="rect">
            <a:avLst/>
          </a:prstGeom>
          <a:solidFill>
            <a:srgbClr val="FFFF00"/>
          </a:solidFill>
          <a:ln w="25400">
            <a:solidFill>
              <a:srgbClr val="FF0000"/>
            </a:solidFill>
          </a:ln>
        </p:spPr>
        <p:txBody>
          <a:bodyPr wrap="square" rtlCol="0">
            <a:spAutoFit/>
          </a:bodyPr>
          <a:lstStyle/>
          <a:p>
            <a:pPr algn="just"/>
            <a:r>
              <a:rPr lang="it-IT" sz="2000" b="1" dirty="0" smtClean="0">
                <a:solidFill>
                  <a:srgbClr val="FF0000"/>
                </a:solidFill>
              </a:rPr>
              <a:t>All'interno di molte società</a:t>
            </a:r>
            <a:r>
              <a:rPr lang="it-IT" sz="2000" dirty="0" smtClean="0"/>
              <a:t>, per motivi storici, culturali o di tradizione religiosa, alcune delle attività sessuali umane sono definite come inappropriate: prima fra tutte l'omosessualità, ma anche la masturbazione, il sesso orale e quello prematrimoniale, l'adulterio.</a:t>
            </a:r>
          </a:p>
          <a:p>
            <a:pPr algn="just"/>
            <a:r>
              <a:rPr lang="it-IT" sz="2000" b="1" dirty="0" smtClean="0">
                <a:solidFill>
                  <a:srgbClr val="FF0000"/>
                </a:solidFill>
              </a:rPr>
              <a:t>Sono state </a:t>
            </a:r>
            <a:r>
              <a:rPr lang="it-IT" sz="2000" dirty="0" smtClean="0"/>
              <a:t>spesso e volentieri etichettate come immorali, "</a:t>
            </a:r>
            <a:r>
              <a:rPr lang="it-IT" sz="2000" b="1" dirty="0" smtClean="0"/>
              <a:t>contro natura</a:t>
            </a:r>
            <a:r>
              <a:rPr lang="it-IT" sz="2000" dirty="0" smtClean="0"/>
              <a:t>" o illegali e pertanto perseguite e condannate dalla legge (religiosa e/o civile).</a:t>
            </a:r>
            <a:endParaRPr lang="it-IT" sz="2000"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12</a:t>
            </a:fld>
            <a:endParaRPr lang="it-IT"/>
          </a:p>
        </p:txBody>
      </p:sp>
      <p:sp>
        <p:nvSpPr>
          <p:cNvPr id="10" name="CasellaDiTesto 9"/>
          <p:cNvSpPr txBox="1"/>
          <p:nvPr/>
        </p:nvSpPr>
        <p:spPr>
          <a:xfrm>
            <a:off x="0" y="980728"/>
            <a:ext cx="9144000" cy="400110"/>
          </a:xfrm>
          <a:prstGeom prst="rect">
            <a:avLst/>
          </a:prstGeom>
          <a:noFill/>
        </p:spPr>
        <p:txBody>
          <a:bodyPr wrap="square" rtlCol="0">
            <a:spAutoFit/>
          </a:bodyPr>
          <a:lstStyle/>
          <a:p>
            <a:pPr algn="ctr"/>
            <a:r>
              <a:rPr lang="it-IT" sz="2000" b="1" dirty="0" smtClean="0">
                <a:solidFill>
                  <a:srgbClr val="0070C0"/>
                </a:solidFill>
              </a:rPr>
              <a:t>Fattori che possono influenzare il comportamento sessuale degli adolescenti</a:t>
            </a:r>
            <a:endParaRPr lang="it-IT" sz="2000" b="1" dirty="0">
              <a:solidFill>
                <a:srgbClr val="0070C0"/>
              </a:solidFill>
            </a:endParaRPr>
          </a:p>
        </p:txBody>
      </p:sp>
      <p:sp>
        <p:nvSpPr>
          <p:cNvPr id="7" name="Freccia a destra 6"/>
          <p:cNvSpPr/>
          <p:nvPr/>
        </p:nvSpPr>
        <p:spPr>
          <a:xfrm>
            <a:off x="395536" y="1412776"/>
            <a:ext cx="35283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La cultura dominante</a:t>
            </a:r>
            <a:endParaRPr lang="it-IT" sz="2000" b="1" dirty="0">
              <a:solidFill>
                <a:srgbClr val="0070C0"/>
              </a:solidFill>
            </a:endParaRPr>
          </a:p>
        </p:txBody>
      </p:sp>
      <p:sp>
        <p:nvSpPr>
          <p:cNvPr id="11" name="Freccia a destra 10"/>
          <p:cNvSpPr/>
          <p:nvPr/>
        </p:nvSpPr>
        <p:spPr>
          <a:xfrm>
            <a:off x="467544" y="2564904"/>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I mass media</a:t>
            </a:r>
            <a:endParaRPr lang="it-IT" sz="2000" b="1" dirty="0">
              <a:solidFill>
                <a:srgbClr val="0070C0"/>
              </a:solidFill>
            </a:endParaRPr>
          </a:p>
        </p:txBody>
      </p:sp>
      <p:sp>
        <p:nvSpPr>
          <p:cNvPr id="13" name="Freccia a destra 12"/>
          <p:cNvSpPr/>
          <p:nvPr/>
        </p:nvSpPr>
        <p:spPr>
          <a:xfrm>
            <a:off x="467544" y="3861048"/>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sociali</a:t>
            </a:r>
            <a:endParaRPr lang="it-IT" sz="2000" b="1" dirty="0">
              <a:solidFill>
                <a:srgbClr val="0070C0"/>
              </a:solidFill>
            </a:endParaRPr>
          </a:p>
        </p:txBody>
      </p:sp>
      <p:sp>
        <p:nvSpPr>
          <p:cNvPr id="15" name="Freccia a destra 14"/>
          <p:cNvSpPr/>
          <p:nvPr/>
        </p:nvSpPr>
        <p:spPr>
          <a:xfrm>
            <a:off x="467544" y="5229200"/>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giuridiche</a:t>
            </a:r>
            <a:endParaRPr lang="it-IT" sz="2000" b="1" dirty="0">
              <a:solidFill>
                <a:srgbClr val="0070C0"/>
              </a:solidFill>
            </a:endParaRPr>
          </a:p>
        </p:txBody>
      </p:sp>
      <p:sp>
        <p:nvSpPr>
          <p:cNvPr id="14"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11960" y="1484784"/>
            <a:ext cx="4608512" cy="4247317"/>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I moderni mezzi </a:t>
            </a:r>
            <a:r>
              <a:rPr lang="it-IT" dirty="0" smtClean="0"/>
              <a:t>di comunicazione di massa contengono molti più messaggi sessuali che in passato; gli effetti sul comportamento sessuale adolescenziale rimangono per lo più sconosciuti e poco indagati. </a:t>
            </a:r>
          </a:p>
          <a:p>
            <a:pPr algn="just"/>
            <a:r>
              <a:rPr lang="it-IT" b="1" dirty="0" smtClean="0">
                <a:solidFill>
                  <a:srgbClr val="FF0000"/>
                </a:solidFill>
              </a:rPr>
              <a:t>Una sparuta minoranza </a:t>
            </a:r>
            <a:r>
              <a:rPr lang="it-IT" dirty="0" smtClean="0"/>
              <a:t>delle scene di sesso presenti all'interno della programmazione televisiva discutono ed affrontano le conseguenze negative che possono portare comportamenti sessuali a rischio. </a:t>
            </a:r>
          </a:p>
          <a:p>
            <a:pPr algn="just"/>
            <a:r>
              <a:rPr lang="it-IT" b="1" dirty="0" smtClean="0">
                <a:solidFill>
                  <a:srgbClr val="FF0000"/>
                </a:solidFill>
              </a:rPr>
              <a:t>Internet può fornire </a:t>
            </a:r>
            <a:r>
              <a:rPr lang="it-IT" dirty="0" smtClean="0"/>
              <a:t>agli adolescenti di oggi, tutta la sessualità ed eventuale violenza sessuale possibile ed immaginabile, accompagnata però da scarsissime informazioni in materia di sanità e sicurezza.</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13</a:t>
            </a:fld>
            <a:endParaRPr lang="it-IT"/>
          </a:p>
        </p:txBody>
      </p:sp>
      <p:sp>
        <p:nvSpPr>
          <p:cNvPr id="10" name="CasellaDiTesto 9"/>
          <p:cNvSpPr txBox="1"/>
          <p:nvPr/>
        </p:nvSpPr>
        <p:spPr>
          <a:xfrm>
            <a:off x="0" y="980728"/>
            <a:ext cx="9144000" cy="400110"/>
          </a:xfrm>
          <a:prstGeom prst="rect">
            <a:avLst/>
          </a:prstGeom>
          <a:noFill/>
        </p:spPr>
        <p:txBody>
          <a:bodyPr wrap="square" rtlCol="0">
            <a:spAutoFit/>
          </a:bodyPr>
          <a:lstStyle/>
          <a:p>
            <a:pPr algn="ctr"/>
            <a:r>
              <a:rPr lang="it-IT" sz="2000" b="1" dirty="0" smtClean="0">
                <a:solidFill>
                  <a:srgbClr val="0070C0"/>
                </a:solidFill>
              </a:rPr>
              <a:t>Fattori che possono influenzare il comportamento sessuale degli adolescenti</a:t>
            </a:r>
            <a:endParaRPr lang="it-IT" sz="2000" b="1" dirty="0">
              <a:solidFill>
                <a:srgbClr val="0070C0"/>
              </a:solidFill>
            </a:endParaRPr>
          </a:p>
        </p:txBody>
      </p:sp>
      <p:sp>
        <p:nvSpPr>
          <p:cNvPr id="7" name="Freccia a destra 6"/>
          <p:cNvSpPr/>
          <p:nvPr/>
        </p:nvSpPr>
        <p:spPr>
          <a:xfrm>
            <a:off x="395536" y="1412776"/>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La cultura dominante</a:t>
            </a:r>
            <a:endParaRPr lang="it-IT" sz="2000" b="1" dirty="0">
              <a:solidFill>
                <a:srgbClr val="0070C0"/>
              </a:solidFill>
            </a:endParaRPr>
          </a:p>
        </p:txBody>
      </p:sp>
      <p:sp>
        <p:nvSpPr>
          <p:cNvPr id="11" name="Freccia a destra 10"/>
          <p:cNvSpPr/>
          <p:nvPr/>
        </p:nvSpPr>
        <p:spPr>
          <a:xfrm>
            <a:off x="395536" y="2636912"/>
            <a:ext cx="360040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I mass media</a:t>
            </a:r>
            <a:endParaRPr lang="it-IT" sz="2000" b="1" dirty="0">
              <a:solidFill>
                <a:srgbClr val="0070C0"/>
              </a:solidFill>
            </a:endParaRPr>
          </a:p>
        </p:txBody>
      </p:sp>
      <p:sp>
        <p:nvSpPr>
          <p:cNvPr id="13" name="Freccia a destra 12"/>
          <p:cNvSpPr/>
          <p:nvPr/>
        </p:nvSpPr>
        <p:spPr>
          <a:xfrm>
            <a:off x="395536" y="3933056"/>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sociali</a:t>
            </a:r>
            <a:endParaRPr lang="it-IT" sz="2000" b="1" dirty="0">
              <a:solidFill>
                <a:srgbClr val="0070C0"/>
              </a:solidFill>
            </a:endParaRPr>
          </a:p>
        </p:txBody>
      </p:sp>
      <p:sp>
        <p:nvSpPr>
          <p:cNvPr id="15" name="Freccia a destra 14"/>
          <p:cNvSpPr/>
          <p:nvPr/>
        </p:nvSpPr>
        <p:spPr>
          <a:xfrm>
            <a:off x="395536" y="5229200"/>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giuridiche</a:t>
            </a:r>
            <a:endParaRPr lang="it-IT" sz="2000" b="1" dirty="0">
              <a:solidFill>
                <a:srgbClr val="0070C0"/>
              </a:solidFill>
            </a:endParaRPr>
          </a:p>
        </p:txBody>
      </p:sp>
      <p:sp>
        <p:nvSpPr>
          <p:cNvPr id="14"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3968" y="1556792"/>
            <a:ext cx="4536504" cy="4770537"/>
          </a:xfrm>
          <a:prstGeom prst="rect">
            <a:avLst/>
          </a:prstGeom>
          <a:solidFill>
            <a:srgbClr val="FFFF00"/>
          </a:solidFill>
          <a:ln w="25400">
            <a:solidFill>
              <a:srgbClr val="FF0000"/>
            </a:solidFill>
          </a:ln>
        </p:spPr>
        <p:txBody>
          <a:bodyPr wrap="square" rtlCol="0">
            <a:spAutoFit/>
          </a:bodyPr>
          <a:lstStyle/>
          <a:p>
            <a:pPr algn="just"/>
            <a:r>
              <a:rPr lang="it-IT" sz="1600" b="1" dirty="0" smtClean="0">
                <a:solidFill>
                  <a:srgbClr val="FF0000"/>
                </a:solidFill>
              </a:rPr>
              <a:t>Il comportamento sessuale delle persone</a:t>
            </a:r>
            <a:r>
              <a:rPr lang="it-IT" sz="1600" dirty="0" smtClean="0"/>
              <a:t>, almeno in parte, è diretto da norme sociali prodotte dalla cultura dominante. </a:t>
            </a:r>
          </a:p>
          <a:p>
            <a:pPr algn="just"/>
            <a:r>
              <a:rPr lang="it-IT" sz="1600" b="1" dirty="0" smtClean="0">
                <a:solidFill>
                  <a:srgbClr val="FF0000"/>
                </a:solidFill>
              </a:rPr>
              <a:t>Le norme sociali </a:t>
            </a:r>
            <a:r>
              <a:rPr lang="it-IT" sz="1600" dirty="0" smtClean="0"/>
              <a:t>definiscono la morale (quello che si può e quello che non si può fare) e le conseguenti regole normative riguardanti l'espressione della sessualità. </a:t>
            </a:r>
          </a:p>
          <a:p>
            <a:pPr algn="just"/>
            <a:r>
              <a:rPr lang="it-IT" sz="1600" b="1" dirty="0" smtClean="0">
                <a:solidFill>
                  <a:srgbClr val="FF0000"/>
                </a:solidFill>
              </a:rPr>
              <a:t>In quasi tutte le società </a:t>
            </a:r>
            <a:r>
              <a:rPr lang="it-IT" sz="1600" dirty="0" smtClean="0"/>
              <a:t>è considerato un grave crimine quando qualcuno viene costretto ad impegnarsi in attività sessuali contro il proprio consenso: si parla in tal caso di stupro.</a:t>
            </a:r>
          </a:p>
          <a:p>
            <a:pPr algn="just"/>
            <a:r>
              <a:rPr lang="it-IT" sz="1600" b="1" dirty="0" smtClean="0">
                <a:solidFill>
                  <a:srgbClr val="FF0000"/>
                </a:solidFill>
              </a:rPr>
              <a:t>Le leggi che disciplinano l'età minima </a:t>
            </a:r>
            <a:r>
              <a:rPr lang="it-IT" sz="1600" dirty="0" smtClean="0"/>
              <a:t>in cui una persona è considerata matura per dare il proprio consenso per intraprendere un'attività sessuale sono spesso oggetto di dibattito politico e morale. </a:t>
            </a:r>
          </a:p>
          <a:p>
            <a:pPr algn="just"/>
            <a:r>
              <a:rPr lang="it-IT" sz="1600" b="1" dirty="0" smtClean="0">
                <a:solidFill>
                  <a:srgbClr val="FF0000"/>
                </a:solidFill>
              </a:rPr>
              <a:t>In alcune società </a:t>
            </a:r>
            <a:r>
              <a:rPr lang="it-IT" sz="1600" dirty="0" smtClean="0"/>
              <a:t>vi sono circostanze in cui un'aggressione sessuale, quando seguita da un matrimonio riparatore, non è più considerata reato</a:t>
            </a:r>
            <a:r>
              <a:rPr lang="it-IT" sz="1600" dirty="0"/>
              <a:t>.</a:t>
            </a:r>
            <a:endParaRPr lang="it-IT" sz="1600" dirty="0" smtClean="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14</a:t>
            </a:fld>
            <a:endParaRPr lang="it-IT"/>
          </a:p>
        </p:txBody>
      </p:sp>
      <p:sp>
        <p:nvSpPr>
          <p:cNvPr id="10" name="CasellaDiTesto 9"/>
          <p:cNvSpPr txBox="1"/>
          <p:nvPr/>
        </p:nvSpPr>
        <p:spPr>
          <a:xfrm>
            <a:off x="0" y="980728"/>
            <a:ext cx="9144000" cy="400110"/>
          </a:xfrm>
          <a:prstGeom prst="rect">
            <a:avLst/>
          </a:prstGeom>
          <a:noFill/>
        </p:spPr>
        <p:txBody>
          <a:bodyPr wrap="square" rtlCol="0">
            <a:spAutoFit/>
          </a:bodyPr>
          <a:lstStyle/>
          <a:p>
            <a:pPr algn="ctr"/>
            <a:r>
              <a:rPr lang="it-IT" sz="2000" b="1" dirty="0" smtClean="0">
                <a:solidFill>
                  <a:srgbClr val="0070C0"/>
                </a:solidFill>
              </a:rPr>
              <a:t>Fattori che possono influenzare il comportamento sessuale degli adolescenti</a:t>
            </a:r>
            <a:endParaRPr lang="it-IT" sz="2000" b="1" dirty="0">
              <a:solidFill>
                <a:srgbClr val="0070C0"/>
              </a:solidFill>
            </a:endParaRPr>
          </a:p>
        </p:txBody>
      </p:sp>
      <p:sp>
        <p:nvSpPr>
          <p:cNvPr id="7" name="Freccia a destra 6"/>
          <p:cNvSpPr/>
          <p:nvPr/>
        </p:nvSpPr>
        <p:spPr>
          <a:xfrm>
            <a:off x="395536" y="1412776"/>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La cultura dominante</a:t>
            </a:r>
            <a:endParaRPr lang="it-IT" sz="2000" b="1" dirty="0">
              <a:solidFill>
                <a:srgbClr val="0070C0"/>
              </a:solidFill>
            </a:endParaRPr>
          </a:p>
        </p:txBody>
      </p:sp>
      <p:sp>
        <p:nvSpPr>
          <p:cNvPr id="11" name="Freccia a destra 10"/>
          <p:cNvSpPr/>
          <p:nvPr/>
        </p:nvSpPr>
        <p:spPr>
          <a:xfrm>
            <a:off x="395536" y="2636912"/>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I mass media</a:t>
            </a:r>
            <a:endParaRPr lang="it-IT" sz="2000" b="1" dirty="0">
              <a:solidFill>
                <a:srgbClr val="0070C0"/>
              </a:solidFill>
            </a:endParaRPr>
          </a:p>
        </p:txBody>
      </p:sp>
      <p:sp>
        <p:nvSpPr>
          <p:cNvPr id="13" name="Freccia a destra 12"/>
          <p:cNvSpPr/>
          <p:nvPr/>
        </p:nvSpPr>
        <p:spPr>
          <a:xfrm>
            <a:off x="395536" y="3789040"/>
            <a:ext cx="374441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sociali</a:t>
            </a:r>
            <a:endParaRPr lang="it-IT" sz="2000" b="1" dirty="0">
              <a:solidFill>
                <a:srgbClr val="0070C0"/>
              </a:solidFill>
            </a:endParaRPr>
          </a:p>
        </p:txBody>
      </p:sp>
      <p:sp>
        <p:nvSpPr>
          <p:cNvPr id="15" name="Freccia a destra 14"/>
          <p:cNvSpPr/>
          <p:nvPr/>
        </p:nvSpPr>
        <p:spPr>
          <a:xfrm>
            <a:off x="395536" y="5085184"/>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giuridiche</a:t>
            </a:r>
            <a:endParaRPr lang="it-IT" sz="2000" b="1" dirty="0">
              <a:solidFill>
                <a:srgbClr val="0070C0"/>
              </a:solidFill>
            </a:endParaRPr>
          </a:p>
        </p:txBody>
      </p:sp>
      <p:sp>
        <p:nvSpPr>
          <p:cNvPr id="14"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139952" y="1484784"/>
            <a:ext cx="4680520" cy="4770537"/>
          </a:xfrm>
          <a:prstGeom prst="rect">
            <a:avLst/>
          </a:prstGeom>
          <a:solidFill>
            <a:srgbClr val="FFFF00"/>
          </a:solidFill>
          <a:ln w="25400">
            <a:solidFill>
              <a:srgbClr val="FF0000"/>
            </a:solidFill>
          </a:ln>
        </p:spPr>
        <p:txBody>
          <a:bodyPr wrap="square" rtlCol="0">
            <a:spAutoFit/>
          </a:bodyPr>
          <a:lstStyle/>
          <a:p>
            <a:pPr algn="just"/>
            <a:r>
              <a:rPr lang="it-IT" sz="1600" b="1" dirty="0" smtClean="0">
                <a:solidFill>
                  <a:srgbClr val="FF0000"/>
                </a:solidFill>
              </a:rPr>
              <a:t>Un adolescente </a:t>
            </a:r>
            <a:r>
              <a:rPr lang="it-IT" sz="1600" dirty="0" smtClean="0"/>
              <a:t>può agire come soggetto di attività sessuale, o essere sottoposto ad atti sessuali da parte di altri adolescenti o adulti: alcune di queste attività sono vietate in gran parte dei paesi del mondo. </a:t>
            </a:r>
          </a:p>
          <a:p>
            <a:pPr algn="just"/>
            <a:r>
              <a:rPr lang="it-IT" sz="1600" b="1" dirty="0" smtClean="0">
                <a:solidFill>
                  <a:srgbClr val="FF0000"/>
                </a:solidFill>
              </a:rPr>
              <a:t>Altre pratiche sessuali </a:t>
            </a:r>
            <a:r>
              <a:rPr lang="it-IT" sz="1600" dirty="0" smtClean="0"/>
              <a:t>vengono limitate o completamente vietate dalla legge vigente, in quanto l'abuso sessuale da parte di un adulto nei confronti di un adolescente è considerato un atto diretto contro le norme acquisite della società.</a:t>
            </a:r>
          </a:p>
          <a:p>
            <a:pPr algn="just"/>
            <a:r>
              <a:rPr lang="it-IT" sz="1600" b="1" dirty="0" smtClean="0">
                <a:solidFill>
                  <a:srgbClr val="FF0000"/>
                </a:solidFill>
              </a:rPr>
              <a:t>Ad esempio </a:t>
            </a:r>
            <a:r>
              <a:rPr lang="it-IT" sz="1600" dirty="0" smtClean="0"/>
              <a:t>l'attività sessuale con minori in molte giurisdizioni viene riconosciuto come un autentico atto criminoso: le leggi non consentono lo svolgimento di attività sessuali con persone sotto l'età del consenso, né in forma gratuita né tanto meno per denaro (equivalente alla prostituzione).</a:t>
            </a:r>
          </a:p>
          <a:p>
            <a:pPr algn="just"/>
            <a:r>
              <a:rPr lang="it-IT" sz="1600" b="1" dirty="0" smtClean="0">
                <a:solidFill>
                  <a:srgbClr val="FF0000"/>
                </a:solidFill>
              </a:rPr>
              <a:t>Pertanto,</a:t>
            </a:r>
            <a:r>
              <a:rPr lang="it-IT" sz="1600" dirty="0" smtClean="0"/>
              <a:t> la condotta sessuale tra adulti e adolescenti di età inferiore a quella locale è del tutto illegale.</a:t>
            </a:r>
            <a:endParaRPr lang="it-IT" sz="1600"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15</a:t>
            </a:fld>
            <a:endParaRPr lang="it-IT"/>
          </a:p>
        </p:txBody>
      </p:sp>
      <p:sp>
        <p:nvSpPr>
          <p:cNvPr id="10" name="CasellaDiTesto 9"/>
          <p:cNvSpPr txBox="1"/>
          <p:nvPr/>
        </p:nvSpPr>
        <p:spPr>
          <a:xfrm>
            <a:off x="0" y="980728"/>
            <a:ext cx="9144000" cy="400110"/>
          </a:xfrm>
          <a:prstGeom prst="rect">
            <a:avLst/>
          </a:prstGeom>
          <a:noFill/>
        </p:spPr>
        <p:txBody>
          <a:bodyPr wrap="square" rtlCol="0">
            <a:spAutoFit/>
          </a:bodyPr>
          <a:lstStyle/>
          <a:p>
            <a:pPr algn="ctr"/>
            <a:r>
              <a:rPr lang="it-IT" sz="2000" b="1" dirty="0" smtClean="0">
                <a:solidFill>
                  <a:srgbClr val="0070C0"/>
                </a:solidFill>
              </a:rPr>
              <a:t>Fattori che possono influenzare il comportamento sessuale degli adolescenti</a:t>
            </a:r>
            <a:endParaRPr lang="it-IT" sz="2000" b="1" dirty="0">
              <a:solidFill>
                <a:srgbClr val="0070C0"/>
              </a:solidFill>
            </a:endParaRPr>
          </a:p>
        </p:txBody>
      </p:sp>
      <p:sp>
        <p:nvSpPr>
          <p:cNvPr id="7" name="Freccia a destra 6"/>
          <p:cNvSpPr/>
          <p:nvPr/>
        </p:nvSpPr>
        <p:spPr>
          <a:xfrm>
            <a:off x="395536" y="1412776"/>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La cultura dominante</a:t>
            </a:r>
            <a:endParaRPr lang="it-IT" sz="2000" b="1" dirty="0">
              <a:solidFill>
                <a:srgbClr val="0070C0"/>
              </a:solidFill>
            </a:endParaRPr>
          </a:p>
        </p:txBody>
      </p:sp>
      <p:sp>
        <p:nvSpPr>
          <p:cNvPr id="11" name="Freccia a destra 10"/>
          <p:cNvSpPr/>
          <p:nvPr/>
        </p:nvSpPr>
        <p:spPr>
          <a:xfrm>
            <a:off x="395536" y="2636912"/>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I mass media</a:t>
            </a:r>
            <a:endParaRPr lang="it-IT" sz="2000" b="1" dirty="0">
              <a:solidFill>
                <a:srgbClr val="0070C0"/>
              </a:solidFill>
            </a:endParaRPr>
          </a:p>
        </p:txBody>
      </p:sp>
      <p:sp>
        <p:nvSpPr>
          <p:cNvPr id="13" name="Freccia a destra 12"/>
          <p:cNvSpPr/>
          <p:nvPr/>
        </p:nvSpPr>
        <p:spPr>
          <a:xfrm>
            <a:off x="395536" y="3861048"/>
            <a:ext cx="28083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sociali</a:t>
            </a:r>
            <a:endParaRPr lang="it-IT" sz="2000" b="1" dirty="0">
              <a:solidFill>
                <a:srgbClr val="0070C0"/>
              </a:solidFill>
            </a:endParaRPr>
          </a:p>
        </p:txBody>
      </p:sp>
      <p:sp>
        <p:nvSpPr>
          <p:cNvPr id="15" name="Freccia a destra 14"/>
          <p:cNvSpPr/>
          <p:nvPr/>
        </p:nvSpPr>
        <p:spPr>
          <a:xfrm>
            <a:off x="395536" y="5085184"/>
            <a:ext cx="35283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Le norme giuridiche</a:t>
            </a:r>
            <a:endParaRPr lang="it-IT" sz="2000" b="1" dirty="0">
              <a:solidFill>
                <a:srgbClr val="0070C0"/>
              </a:solidFill>
            </a:endParaRPr>
          </a:p>
        </p:txBody>
      </p:sp>
      <p:sp>
        <p:nvSpPr>
          <p:cNvPr id="14"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67944" y="1412776"/>
            <a:ext cx="4896544" cy="4524315"/>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Da anni </a:t>
            </a:r>
            <a:r>
              <a:rPr lang="it-IT" dirty="0" smtClean="0"/>
              <a:t>le malattie sessualmente trasmissibili sono in aumento, tanto che costituiscono uno dei più seri problemi di salute pubblica in tutto il mondo, sia nei paesi industrializzati sia in quelli in via di sviluppo. </a:t>
            </a:r>
          </a:p>
          <a:p>
            <a:pPr algn="just"/>
            <a:r>
              <a:rPr lang="it-IT" b="1" dirty="0" smtClean="0">
                <a:solidFill>
                  <a:srgbClr val="FF0000"/>
                </a:solidFill>
              </a:rPr>
              <a:t>E questo perché</a:t>
            </a:r>
            <a:r>
              <a:rPr lang="it-IT" dirty="0" smtClean="0"/>
              <a:t>, in primo luogo, le patologie non curate tendono a creare problemi nel tempo. </a:t>
            </a:r>
          </a:p>
          <a:p>
            <a:pPr algn="just"/>
            <a:r>
              <a:rPr lang="it-IT" b="1" dirty="0" smtClean="0">
                <a:solidFill>
                  <a:srgbClr val="FF0000"/>
                </a:solidFill>
              </a:rPr>
              <a:t>E così</a:t>
            </a:r>
            <a:r>
              <a:rPr lang="it-IT" dirty="0" smtClean="0"/>
              <a:t>, la carenza di conoscenze e la difficoltà di accesso ai contraccettivi di barriera (preservativi maschili e femminili) rendono i ragazzi molto più esposti al rischio di infezioni sessualmente trasmissibili. </a:t>
            </a:r>
          </a:p>
          <a:p>
            <a:pPr algn="just"/>
            <a:r>
              <a:rPr lang="it-IT" b="1" dirty="0" smtClean="0">
                <a:solidFill>
                  <a:srgbClr val="FF0000"/>
                </a:solidFill>
              </a:rPr>
              <a:t>Secondo le stime </a:t>
            </a:r>
            <a:r>
              <a:rPr lang="it-IT" dirty="0" smtClean="0"/>
              <a:t>dell’Organizzazione Mondiale della Sanità, le malattie sessualmente trasmissibili hanno una incidenza annua di 333 milioni di casi, escludendo l’Aids.</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16</a:t>
            </a:fld>
            <a:endParaRPr lang="it-IT"/>
          </a:p>
        </p:txBody>
      </p:sp>
      <p:sp>
        <p:nvSpPr>
          <p:cNvPr id="10" name="CasellaDiTesto 9"/>
          <p:cNvSpPr txBox="1"/>
          <p:nvPr/>
        </p:nvSpPr>
        <p:spPr>
          <a:xfrm>
            <a:off x="395536" y="980728"/>
            <a:ext cx="8352928" cy="461665"/>
          </a:xfrm>
          <a:prstGeom prst="rect">
            <a:avLst/>
          </a:prstGeom>
          <a:noFill/>
        </p:spPr>
        <p:txBody>
          <a:bodyPr wrap="square" rtlCol="0">
            <a:spAutoFit/>
          </a:bodyPr>
          <a:lstStyle/>
          <a:p>
            <a:pPr algn="ctr"/>
            <a:r>
              <a:rPr lang="it-IT" sz="2400" b="1" dirty="0" smtClean="0">
                <a:solidFill>
                  <a:srgbClr val="0070C0"/>
                </a:solidFill>
              </a:rPr>
              <a:t>Problemi di sicurezza nell'attività sessuale adolescenziale</a:t>
            </a:r>
            <a:endParaRPr lang="it-IT" sz="2400" b="1" dirty="0">
              <a:solidFill>
                <a:srgbClr val="0070C0"/>
              </a:solidFill>
            </a:endParaRPr>
          </a:p>
        </p:txBody>
      </p:sp>
      <p:sp>
        <p:nvSpPr>
          <p:cNvPr id="7" name="Freccia a destra 6"/>
          <p:cNvSpPr/>
          <p:nvPr/>
        </p:nvSpPr>
        <p:spPr>
          <a:xfrm>
            <a:off x="251520" y="1484784"/>
            <a:ext cx="367240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Malattie trasmissibili per via sessuale</a:t>
            </a:r>
            <a:endParaRPr lang="it-IT" sz="2000" b="1" dirty="0">
              <a:solidFill>
                <a:srgbClr val="0070C0"/>
              </a:solidFill>
            </a:endParaRPr>
          </a:p>
        </p:txBody>
      </p:sp>
      <p:sp>
        <p:nvSpPr>
          <p:cNvPr id="12" name="Freccia a destra 11"/>
          <p:cNvSpPr/>
          <p:nvPr/>
        </p:nvSpPr>
        <p:spPr>
          <a:xfrm>
            <a:off x="251520" y="3861048"/>
            <a:ext cx="259228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Gravidanze in età adolescenziale</a:t>
            </a:r>
            <a:endParaRPr lang="it-IT" sz="2000" b="1" dirty="0">
              <a:solidFill>
                <a:srgbClr val="0070C0"/>
              </a:solidFill>
            </a:endParaRPr>
          </a:p>
        </p:txBody>
      </p:sp>
      <p:sp>
        <p:nvSpPr>
          <p:cNvPr id="13"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17</a:t>
            </a:fld>
            <a:endParaRPr lang="it-IT"/>
          </a:p>
        </p:txBody>
      </p:sp>
      <p:pic>
        <p:nvPicPr>
          <p:cNvPr id="1027" name="Picture 3" descr="C:\Users\Master\Desktop\tr.jpg"/>
          <p:cNvPicPr>
            <a:picLocks noChangeAspect="1" noChangeArrowheads="1"/>
          </p:cNvPicPr>
          <p:nvPr/>
        </p:nvPicPr>
        <p:blipFill>
          <a:blip r:embed="rId3" cstate="print"/>
          <a:srcRect/>
          <a:stretch>
            <a:fillRect/>
          </a:stretch>
        </p:blipFill>
        <p:spPr bwMode="auto">
          <a:xfrm>
            <a:off x="683568" y="836712"/>
            <a:ext cx="8005142" cy="5795590"/>
          </a:xfrm>
          <a:prstGeom prst="rect">
            <a:avLst/>
          </a:prstGeom>
          <a:noFill/>
        </p:spPr>
      </p:pic>
      <p:sp>
        <p:nvSpPr>
          <p:cNvPr id="7"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95936" y="1412776"/>
            <a:ext cx="4968552" cy="5016758"/>
          </a:xfrm>
          <a:prstGeom prst="rect">
            <a:avLst/>
          </a:prstGeom>
          <a:solidFill>
            <a:srgbClr val="FFFF00"/>
          </a:solidFill>
          <a:ln w="25400">
            <a:solidFill>
              <a:srgbClr val="FF0000"/>
            </a:solidFill>
          </a:ln>
        </p:spPr>
        <p:txBody>
          <a:bodyPr wrap="square" rtlCol="0">
            <a:spAutoFit/>
          </a:bodyPr>
          <a:lstStyle/>
          <a:p>
            <a:pPr algn="just"/>
            <a:r>
              <a:rPr lang="it-IT" sz="1600" b="1" dirty="0" smtClean="0">
                <a:solidFill>
                  <a:srgbClr val="FF0000"/>
                </a:solidFill>
              </a:rPr>
              <a:t>Le adolescenti </a:t>
            </a:r>
            <a:r>
              <a:rPr lang="it-IT" sz="1600" dirty="0" smtClean="0"/>
              <a:t>diventano fertili dopo il menarca (prima mestruazione), la quale si verifica mediamente verso i 12 anni, anche se può variare leggermente da ragazza a ragazza, non essendoci un momento preciso uguale per tutte in cui quest'evento debba accadere. </a:t>
            </a:r>
          </a:p>
          <a:p>
            <a:pPr algn="just"/>
            <a:r>
              <a:rPr lang="it-IT" sz="1600" b="1" dirty="0" smtClean="0">
                <a:solidFill>
                  <a:srgbClr val="FF0000"/>
                </a:solidFill>
              </a:rPr>
              <a:t>Dopo il menarca</a:t>
            </a:r>
            <a:r>
              <a:rPr lang="it-IT" sz="1600" dirty="0" smtClean="0"/>
              <a:t>, qualsiasi rapporto sessuale (soprattutto senza contraccezione) può portare ad una gravidanza: a seguito di ciò può abortire o partorire.</a:t>
            </a:r>
          </a:p>
          <a:p>
            <a:pPr algn="just"/>
            <a:r>
              <a:rPr lang="it-IT" sz="1600" b="1" dirty="0" smtClean="0">
                <a:solidFill>
                  <a:srgbClr val="FF0000"/>
                </a:solidFill>
              </a:rPr>
              <a:t>Le adolescenti incinte </a:t>
            </a:r>
            <a:r>
              <a:rPr lang="it-IT" sz="1600" dirty="0" smtClean="0"/>
              <a:t>affrontano gli stessi "problemi" che riguardano le donne più grandi, tuttavia vi possono essere in aggiunta altre preoccupazioni mediche, riguardanti in particolare le minori di 15 anni: i rischi possono essere connessi sia a fattori socioeconomici sia all'età biologica della neo-mamma. </a:t>
            </a:r>
          </a:p>
          <a:p>
            <a:pPr algn="just"/>
            <a:r>
              <a:rPr lang="it-IT" sz="1600" b="1" dirty="0" smtClean="0">
                <a:solidFill>
                  <a:srgbClr val="FF0000"/>
                </a:solidFill>
              </a:rPr>
              <a:t>Tuttavia è dimostrato </a:t>
            </a:r>
            <a:r>
              <a:rPr lang="it-IT" sz="1600" dirty="0" smtClean="0"/>
              <a:t>che il rischio di peso alla nascita sotto la media è collegato all'età della madre, anche dopo l'aggiustamento di altri possibili fattori di rischio (cure prenatali).</a:t>
            </a:r>
            <a:endParaRPr lang="it-IT" sz="1600"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18</a:t>
            </a:fld>
            <a:endParaRPr lang="it-IT"/>
          </a:p>
        </p:txBody>
      </p:sp>
      <p:sp>
        <p:nvSpPr>
          <p:cNvPr id="10" name="CasellaDiTesto 9"/>
          <p:cNvSpPr txBox="1"/>
          <p:nvPr/>
        </p:nvSpPr>
        <p:spPr>
          <a:xfrm>
            <a:off x="179512" y="980728"/>
            <a:ext cx="8784976" cy="461665"/>
          </a:xfrm>
          <a:prstGeom prst="rect">
            <a:avLst/>
          </a:prstGeom>
          <a:noFill/>
        </p:spPr>
        <p:txBody>
          <a:bodyPr wrap="square" rtlCol="0">
            <a:spAutoFit/>
          </a:bodyPr>
          <a:lstStyle/>
          <a:p>
            <a:pPr algn="ctr"/>
            <a:r>
              <a:rPr lang="it-IT" sz="2400" b="1" dirty="0" smtClean="0">
                <a:solidFill>
                  <a:srgbClr val="0070C0"/>
                </a:solidFill>
              </a:rPr>
              <a:t>Problemi di sicurezza nell'attività sessuale adolescenziale</a:t>
            </a:r>
            <a:endParaRPr lang="it-IT" sz="2400" b="1" dirty="0">
              <a:solidFill>
                <a:srgbClr val="0070C0"/>
              </a:solidFill>
            </a:endParaRPr>
          </a:p>
        </p:txBody>
      </p:sp>
      <p:sp>
        <p:nvSpPr>
          <p:cNvPr id="7" name="Freccia a destra 6"/>
          <p:cNvSpPr/>
          <p:nvPr/>
        </p:nvSpPr>
        <p:spPr>
          <a:xfrm>
            <a:off x="251520" y="1484784"/>
            <a:ext cx="288032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Malattie trasmissibili per via sessuale</a:t>
            </a:r>
            <a:endParaRPr lang="it-IT" sz="2000" b="1" dirty="0">
              <a:solidFill>
                <a:srgbClr val="0070C0"/>
              </a:solidFill>
            </a:endParaRPr>
          </a:p>
        </p:txBody>
      </p:sp>
      <p:sp>
        <p:nvSpPr>
          <p:cNvPr id="12" name="Freccia a destra 11"/>
          <p:cNvSpPr/>
          <p:nvPr/>
        </p:nvSpPr>
        <p:spPr>
          <a:xfrm>
            <a:off x="251520" y="3861048"/>
            <a:ext cx="360040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Gravidanze in età adolescenziale</a:t>
            </a:r>
            <a:endParaRPr lang="it-IT" sz="2000" b="1" dirty="0">
              <a:solidFill>
                <a:srgbClr val="0070C0"/>
              </a:solidFill>
            </a:endParaRPr>
          </a:p>
        </p:txBody>
      </p:sp>
      <p:sp>
        <p:nvSpPr>
          <p:cNvPr id="13"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19</a:t>
            </a:fld>
            <a:endParaRPr lang="it-IT"/>
          </a:p>
        </p:txBody>
      </p:sp>
      <p:pic>
        <p:nvPicPr>
          <p:cNvPr id="1026" name="Picture 2" descr="C:\Users\Master\Desktop\ab1.jpg"/>
          <p:cNvPicPr>
            <a:picLocks noChangeAspect="1" noChangeArrowheads="1"/>
          </p:cNvPicPr>
          <p:nvPr/>
        </p:nvPicPr>
        <p:blipFill>
          <a:blip r:embed="rId3" cstate="print"/>
          <a:srcRect/>
          <a:stretch>
            <a:fillRect/>
          </a:stretch>
        </p:blipFill>
        <p:spPr bwMode="auto">
          <a:xfrm>
            <a:off x="179512" y="980728"/>
            <a:ext cx="8782050" cy="5553075"/>
          </a:xfrm>
          <a:prstGeom prst="rect">
            <a:avLst/>
          </a:prstGeom>
          <a:noFill/>
        </p:spPr>
      </p:pic>
      <p:sp>
        <p:nvSpPr>
          <p:cNvPr id="7"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412776"/>
            <a:ext cx="8424936" cy="2862322"/>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Quasi sempre </a:t>
            </a:r>
            <a:r>
              <a:rPr lang="it-IT" dirty="0" smtClean="0"/>
              <a:t>i molteplici aspetti della sessualità diventano uno degli interessi fondamentale della vita intima degli adolescenti. </a:t>
            </a:r>
          </a:p>
          <a:p>
            <a:pPr algn="just"/>
            <a:r>
              <a:rPr lang="it-IT" b="1" dirty="0" smtClean="0">
                <a:solidFill>
                  <a:srgbClr val="FF0000"/>
                </a:solidFill>
              </a:rPr>
              <a:t>Il comportamento sessuale </a:t>
            </a:r>
            <a:r>
              <a:rPr lang="it-IT" dirty="0" smtClean="0"/>
              <a:t>specifico adottato dagli adolescenti viene, nella maggior parte dei casi, variamente influenzato:</a:t>
            </a:r>
          </a:p>
          <a:p>
            <a:pPr marL="90488" indent="-90488" algn="just">
              <a:buFont typeface="Wingdings" pitchFamily="2" charset="2"/>
              <a:buChar char="v"/>
            </a:pPr>
            <a:r>
              <a:rPr lang="it-IT" dirty="0" smtClean="0">
                <a:solidFill>
                  <a:srgbClr val="FF0000"/>
                </a:solidFill>
              </a:rPr>
              <a:t> </a:t>
            </a:r>
            <a:r>
              <a:rPr lang="it-IT" b="1" dirty="0" smtClean="0">
                <a:solidFill>
                  <a:srgbClr val="FF0000"/>
                </a:solidFill>
              </a:rPr>
              <a:t>dalle norme </a:t>
            </a:r>
            <a:r>
              <a:rPr lang="it-IT" dirty="0" smtClean="0"/>
              <a:t>e costumi acquisiti relativi alla propria cultura; </a:t>
            </a:r>
          </a:p>
          <a:p>
            <a:pPr marL="90488" indent="-90488" algn="just">
              <a:buFont typeface="Wingdings" pitchFamily="2" charset="2"/>
              <a:buChar char="v"/>
            </a:pPr>
            <a:r>
              <a:rPr lang="it-IT" dirty="0" smtClean="0">
                <a:solidFill>
                  <a:srgbClr val="FF0000"/>
                </a:solidFill>
              </a:rPr>
              <a:t> </a:t>
            </a:r>
            <a:r>
              <a:rPr lang="it-IT" b="1" dirty="0" smtClean="0">
                <a:solidFill>
                  <a:srgbClr val="FF0000"/>
                </a:solidFill>
              </a:rPr>
              <a:t>dal contesto </a:t>
            </a:r>
            <a:r>
              <a:rPr lang="it-IT" dirty="0" smtClean="0"/>
              <a:t>sociale d'appartenenza;</a:t>
            </a:r>
          </a:p>
          <a:p>
            <a:pPr marL="90488" indent="-90488" algn="just">
              <a:buFont typeface="Wingdings" pitchFamily="2" charset="2"/>
              <a:buChar char="v"/>
            </a:pPr>
            <a:r>
              <a:rPr lang="it-IT" b="1" dirty="0" smtClean="0">
                <a:solidFill>
                  <a:srgbClr val="FF0000"/>
                </a:solidFill>
              </a:rPr>
              <a:t> dalla particolare</a:t>
            </a:r>
            <a:r>
              <a:rPr lang="it-IT" dirty="0" smtClean="0"/>
              <a:t> educazione familiare;</a:t>
            </a:r>
          </a:p>
          <a:p>
            <a:pPr marL="90488" indent="-90488" algn="just">
              <a:buFont typeface="Wingdings" pitchFamily="2" charset="2"/>
              <a:buChar char="v"/>
            </a:pPr>
            <a:r>
              <a:rPr lang="it-IT" b="1" dirty="0" smtClean="0">
                <a:solidFill>
                  <a:srgbClr val="FF0000"/>
                </a:solidFill>
              </a:rPr>
              <a:t> dal proprio</a:t>
            </a:r>
            <a:r>
              <a:rPr lang="it-IT" dirty="0" smtClean="0"/>
              <a:t> orientamento sessuale; </a:t>
            </a:r>
          </a:p>
          <a:p>
            <a:pPr marL="269875" indent="-269875" algn="just">
              <a:buFont typeface="Wingdings" pitchFamily="2" charset="2"/>
              <a:buChar char="v"/>
            </a:pPr>
            <a:r>
              <a:rPr lang="it-IT" b="1" dirty="0" smtClean="0">
                <a:solidFill>
                  <a:srgbClr val="FF0000"/>
                </a:solidFill>
              </a:rPr>
              <a:t>ed infine, </a:t>
            </a:r>
            <a:r>
              <a:rPr lang="it-IT" dirty="0" smtClean="0"/>
              <a:t>anche dalla forma di controllo sociale costituita dalle leggi riguardanti l'età del consenso vigenti nei vari paesi.</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a:t>
            </a:fld>
            <a:endParaRPr lang="it-IT"/>
          </a:p>
        </p:txBody>
      </p:sp>
      <p:sp>
        <p:nvSpPr>
          <p:cNvPr id="10" name="CasellaDiTesto 9"/>
          <p:cNvSpPr txBox="1"/>
          <p:nvPr/>
        </p:nvSpPr>
        <p:spPr>
          <a:xfrm>
            <a:off x="1403648" y="908720"/>
            <a:ext cx="6696744" cy="461665"/>
          </a:xfrm>
          <a:prstGeom prst="rect">
            <a:avLst/>
          </a:prstGeom>
          <a:noFill/>
        </p:spPr>
        <p:txBody>
          <a:bodyPr wrap="square" rtlCol="0">
            <a:spAutoFit/>
          </a:bodyPr>
          <a:lstStyle/>
          <a:p>
            <a:pPr algn="ctr"/>
            <a:r>
              <a:rPr lang="it-IT" sz="2400" b="1" dirty="0" smtClean="0">
                <a:solidFill>
                  <a:srgbClr val="0070C0"/>
                </a:solidFill>
              </a:rPr>
              <a:t>Aspetti della sessualità variamente influenzati</a:t>
            </a:r>
            <a:endParaRPr lang="it-IT" sz="2400" b="1" dirty="0">
              <a:solidFill>
                <a:srgbClr val="0070C0"/>
              </a:solidFill>
            </a:endParaRPr>
          </a:p>
        </p:txBody>
      </p:sp>
      <p:pic>
        <p:nvPicPr>
          <p:cNvPr id="3074" name="Picture 2" descr="C:\Users\Master\Desktop\ed3.jpg"/>
          <p:cNvPicPr>
            <a:picLocks noChangeAspect="1" noChangeArrowheads="1"/>
          </p:cNvPicPr>
          <p:nvPr/>
        </p:nvPicPr>
        <p:blipFill>
          <a:blip r:embed="rId3" cstate="print"/>
          <a:srcRect/>
          <a:stretch>
            <a:fillRect/>
          </a:stretch>
        </p:blipFill>
        <p:spPr bwMode="auto">
          <a:xfrm>
            <a:off x="3059832" y="4437112"/>
            <a:ext cx="2974572" cy="2160240"/>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dirty="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4)">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1000"/>
                                        <p:tgtEl>
                                          <p:spTgt spid="5">
                                            <p:txEl>
                                              <p:pRg st="5" end="5"/>
                                            </p:txEl>
                                          </p:spTgt>
                                        </p:tgtEl>
                                      </p:cBhvr>
                                    </p:animEffect>
                                    <p:anim calcmode="lin" valueType="num">
                                      <p:cBhvr>
                                        <p:cTn id="5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1000"/>
                                        <p:tgtEl>
                                          <p:spTgt spid="5">
                                            <p:txEl>
                                              <p:pRg st="6" end="6"/>
                                            </p:txEl>
                                          </p:spTgt>
                                        </p:tgtEl>
                                      </p:cBhvr>
                                    </p:animEffect>
                                    <p:anim calcmode="lin" valueType="num">
                                      <p:cBhvr>
                                        <p:cTn id="6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pic>
        <p:nvPicPr>
          <p:cNvPr id="4" name="Immagine 3" descr="https://media.benessereblog.it/a/ado/adolescenti.jpg"/>
          <p:cNvPicPr/>
          <p:nvPr/>
        </p:nvPicPr>
        <p:blipFill>
          <a:blip r:embed="rId3" cstate="print"/>
          <a:srcRect/>
          <a:stretch>
            <a:fillRect/>
          </a:stretch>
        </p:blipFill>
        <p:spPr bwMode="auto">
          <a:xfrm>
            <a:off x="2339752" y="1556792"/>
            <a:ext cx="4464496" cy="3744416"/>
          </a:xfrm>
          <a:prstGeom prst="rect">
            <a:avLst/>
          </a:prstGeom>
          <a:noFill/>
          <a:ln w="9525">
            <a:noFill/>
            <a:miter lim="800000"/>
            <a:headEnd/>
            <a:tailEnd/>
          </a:ln>
        </p:spPr>
      </p:pic>
      <p:sp>
        <p:nvSpPr>
          <p:cNvPr id="5" name="CasellaDiTesto 4"/>
          <p:cNvSpPr txBox="1"/>
          <p:nvPr/>
        </p:nvSpPr>
        <p:spPr>
          <a:xfrm>
            <a:off x="395536" y="5517232"/>
            <a:ext cx="8424936" cy="646331"/>
          </a:xfrm>
          <a:prstGeom prst="rect">
            <a:avLst/>
          </a:prstGeom>
          <a:solidFill>
            <a:srgbClr val="FFFF00"/>
          </a:solidFill>
          <a:ln w="25400">
            <a:solidFill>
              <a:srgbClr val="FF0000"/>
            </a:solidFill>
          </a:ln>
        </p:spPr>
        <p:txBody>
          <a:bodyPr wrap="square" rtlCol="0">
            <a:spAutoFit/>
          </a:bodyPr>
          <a:lstStyle/>
          <a:p>
            <a:pPr algn="ctr"/>
            <a:r>
              <a:rPr lang="it-IT" b="1" dirty="0" smtClean="0">
                <a:solidFill>
                  <a:srgbClr val="0070C0"/>
                </a:solidFill>
              </a:rPr>
              <a:t>Analizziamo da vicino questo “fenomeno di costume” secondo il quale gli adolescenti oggi tendono a fare sesso sempre prima (si parla dei 14 anni).</a:t>
            </a:r>
            <a:endParaRPr lang="it-IT" b="1" dirty="0">
              <a:solidFill>
                <a:srgbClr val="0070C0"/>
              </a:solidFill>
            </a:endParaRP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5472608" cy="4247317"/>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L’adolescenza</a:t>
            </a:r>
            <a:r>
              <a:rPr lang="it-IT" dirty="0"/>
              <a:t>, il periodo che va dai 12 ai 17 anni di età, è la fase determinante nello sviluppo di un individuo ed è anche quello in cui avviene la scoperta del sesso, con tutti gli interrogativi ad esso connessi. </a:t>
            </a:r>
            <a:endParaRPr lang="it-IT" dirty="0" smtClean="0"/>
          </a:p>
          <a:p>
            <a:pPr algn="just"/>
            <a:r>
              <a:rPr lang="it-IT" b="1" dirty="0" smtClean="0">
                <a:solidFill>
                  <a:srgbClr val="FF0000"/>
                </a:solidFill>
              </a:rPr>
              <a:t>È </a:t>
            </a:r>
            <a:r>
              <a:rPr lang="it-IT" b="1" dirty="0">
                <a:solidFill>
                  <a:srgbClr val="FF0000"/>
                </a:solidFill>
              </a:rPr>
              <a:t>questo anche il periodo </a:t>
            </a:r>
            <a:r>
              <a:rPr lang="it-IT" dirty="0"/>
              <a:t>nel quale i giovanissimi iniziano a considerare quali comportamenti sessuali possono essere piacevoli, moralmente accettabili e appropriati per la loro età. </a:t>
            </a:r>
            <a:endParaRPr lang="it-IT" dirty="0" smtClean="0"/>
          </a:p>
          <a:p>
            <a:pPr algn="just"/>
            <a:r>
              <a:rPr lang="it-IT" b="1" dirty="0" smtClean="0">
                <a:solidFill>
                  <a:srgbClr val="FF0000"/>
                </a:solidFill>
              </a:rPr>
              <a:t>È </a:t>
            </a:r>
            <a:r>
              <a:rPr lang="it-IT" b="1" dirty="0">
                <a:solidFill>
                  <a:srgbClr val="FF0000"/>
                </a:solidFill>
              </a:rPr>
              <a:t>ormai  statisticamente provato </a:t>
            </a:r>
            <a:r>
              <a:rPr lang="it-IT" dirty="0"/>
              <a:t>che nella prima adolescenza una sessualità attiva può essere dannosa sia sotto il profilo psicologico che fisico. </a:t>
            </a:r>
            <a:endParaRPr lang="it-IT" dirty="0" smtClean="0"/>
          </a:p>
          <a:p>
            <a:pPr algn="just"/>
            <a:r>
              <a:rPr lang="it-IT" b="1" dirty="0" smtClean="0">
                <a:solidFill>
                  <a:srgbClr val="FF0000"/>
                </a:solidFill>
              </a:rPr>
              <a:t>Il </a:t>
            </a:r>
            <a:r>
              <a:rPr lang="it-IT" b="1" dirty="0">
                <a:solidFill>
                  <a:srgbClr val="FF0000"/>
                </a:solidFill>
              </a:rPr>
              <a:t>fenomeno </a:t>
            </a:r>
            <a:r>
              <a:rPr lang="it-IT" dirty="0"/>
              <a:t>della sessualità attiva precoce, d’altra parte, dimostra come il sesso sia presente nella vita degli adolescenti ancora prima che essi siano preparati alle sue conseguenze.</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21</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Sesso in età precoce (1)</a:t>
            </a:r>
            <a:endParaRPr lang="it-IT" sz="2400" dirty="0"/>
          </a:p>
        </p:txBody>
      </p:sp>
      <p:pic>
        <p:nvPicPr>
          <p:cNvPr id="2050" name="Picture 2" descr="C:\Users\Master\Desktop\p2.jpg"/>
          <p:cNvPicPr>
            <a:picLocks noChangeAspect="1" noChangeArrowheads="1"/>
          </p:cNvPicPr>
          <p:nvPr/>
        </p:nvPicPr>
        <p:blipFill>
          <a:blip r:embed="rId3" cstate="print"/>
          <a:srcRect/>
          <a:stretch>
            <a:fillRect/>
          </a:stretch>
        </p:blipFill>
        <p:spPr bwMode="auto">
          <a:xfrm>
            <a:off x="5940152" y="3140968"/>
            <a:ext cx="3029845" cy="2016224"/>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4)">
                                      <p:cBhvr>
                                        <p:cTn id="16" dur="2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779912" y="1988840"/>
            <a:ext cx="5112568" cy="3970318"/>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In Italia</a:t>
            </a:r>
            <a:r>
              <a:rPr lang="it-IT" dirty="0"/>
              <a:t>, secondo i dati diffusi dagli specialisti del Congresso Europeo di ginecologia pediatrica e adolescenziale, la “prima volta” delle adolescenti italiane si verifica mediamente all’età di 17 anni, con un trend in crescita rispetto al passato, cui si accompagna anche la constatazione di una maggiore maturità sessuale. </a:t>
            </a:r>
            <a:endParaRPr lang="it-IT" dirty="0" smtClean="0"/>
          </a:p>
          <a:p>
            <a:pPr algn="just"/>
            <a:r>
              <a:rPr lang="it-IT" b="1" dirty="0" smtClean="0">
                <a:solidFill>
                  <a:srgbClr val="FF0000"/>
                </a:solidFill>
              </a:rPr>
              <a:t>Tale </a:t>
            </a:r>
            <a:r>
              <a:rPr lang="it-IT" b="1" dirty="0">
                <a:solidFill>
                  <a:srgbClr val="FF0000"/>
                </a:solidFill>
              </a:rPr>
              <a:t>dato</a:t>
            </a:r>
            <a:r>
              <a:rPr lang="it-IT" dirty="0"/>
              <a:t>, però, è da rapportare ad una situazione formativa e familiare normale, escludendo quindi tutte quelle situazioni di disagio nelle quali sono più frequenti comportamenti anomali rispetto ad una media che è in linea con la statistica europea ma che risulta superiore a quella, per esempio, degli Stati </a:t>
            </a:r>
            <a:r>
              <a:rPr lang="it-IT" dirty="0" smtClean="0"/>
              <a:t>Uniti.</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22</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Sesso in età precoce (2)</a:t>
            </a:r>
            <a:endParaRPr lang="it-IT" sz="2400" dirty="0"/>
          </a:p>
        </p:txBody>
      </p:sp>
      <p:pic>
        <p:nvPicPr>
          <p:cNvPr id="3074" name="Picture 2" descr="C:\Users\Master\Desktop\p9.jpg"/>
          <p:cNvPicPr>
            <a:picLocks noChangeAspect="1" noChangeArrowheads="1"/>
          </p:cNvPicPr>
          <p:nvPr/>
        </p:nvPicPr>
        <p:blipFill>
          <a:blip r:embed="rId3" cstate="print"/>
          <a:srcRect/>
          <a:stretch>
            <a:fillRect/>
          </a:stretch>
        </p:blipFill>
        <p:spPr bwMode="auto">
          <a:xfrm>
            <a:off x="179512" y="2996952"/>
            <a:ext cx="3456384" cy="1728192"/>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4)">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95536" y="2060848"/>
            <a:ext cx="5112568" cy="4247317"/>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Negli Stati Uniti</a:t>
            </a:r>
            <a:r>
              <a:rPr lang="it-IT" dirty="0" smtClean="0"/>
              <a:t>, </a:t>
            </a:r>
            <a:r>
              <a:rPr lang="it-IT" dirty="0"/>
              <a:t>infatti, il fenomeno della sessualità precoce è avvertito sensibilmente, soprattutto nelle comunità afroamericane e in quelle ispaniche. Con conseguenti ricadute sul piano sanitario. </a:t>
            </a:r>
            <a:endParaRPr lang="it-IT" dirty="0" smtClean="0"/>
          </a:p>
          <a:p>
            <a:pPr algn="just"/>
            <a:r>
              <a:rPr lang="it-IT" b="1" dirty="0" smtClean="0">
                <a:solidFill>
                  <a:srgbClr val="FF0000"/>
                </a:solidFill>
              </a:rPr>
              <a:t>Negli </a:t>
            </a:r>
            <a:r>
              <a:rPr lang="it-IT" b="1" dirty="0">
                <a:solidFill>
                  <a:srgbClr val="FF0000"/>
                </a:solidFill>
              </a:rPr>
              <a:t>Stati Uniti</a:t>
            </a:r>
            <a:r>
              <a:rPr lang="it-IT" dirty="0"/>
              <a:t>, ogni anno, un caso di malattia trasmessa per via sessuale ogni quattro è da imputare ad uno o ad una adolescente sessualmente attivo/a. </a:t>
            </a:r>
            <a:endParaRPr lang="it-IT" dirty="0" smtClean="0"/>
          </a:p>
          <a:p>
            <a:pPr algn="just"/>
            <a:r>
              <a:rPr lang="it-IT" b="1" dirty="0" smtClean="0">
                <a:solidFill>
                  <a:srgbClr val="FF0000"/>
                </a:solidFill>
              </a:rPr>
              <a:t>La </a:t>
            </a:r>
            <a:r>
              <a:rPr lang="it-IT" b="1" dirty="0">
                <a:solidFill>
                  <a:srgbClr val="FF0000"/>
                </a:solidFill>
              </a:rPr>
              <a:t>percentuale di gravidanze </a:t>
            </a:r>
            <a:r>
              <a:rPr lang="it-IT" dirty="0"/>
              <a:t>tra i minorenni è la più alta tra tutti i paesi civilizzati. </a:t>
            </a:r>
            <a:endParaRPr lang="it-IT" dirty="0" smtClean="0"/>
          </a:p>
          <a:p>
            <a:pPr algn="just"/>
            <a:r>
              <a:rPr lang="it-IT" b="1" dirty="0" smtClean="0">
                <a:solidFill>
                  <a:srgbClr val="FF0000"/>
                </a:solidFill>
              </a:rPr>
              <a:t>Gravidanze </a:t>
            </a:r>
            <a:r>
              <a:rPr lang="it-IT" b="1" dirty="0">
                <a:solidFill>
                  <a:srgbClr val="FF0000"/>
                </a:solidFill>
              </a:rPr>
              <a:t>non pianificate </a:t>
            </a:r>
            <a:r>
              <a:rPr lang="it-IT" dirty="0"/>
              <a:t>e malattie trasmesse per via sessuale sono inoltre più comuni tra coloro che hanno iniziato molto presto l’attività sessuale, prima cioè dei 16 anni di età.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23</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Sesso in età precoce (3)</a:t>
            </a:r>
            <a:endParaRPr lang="it-IT" sz="2400" dirty="0"/>
          </a:p>
        </p:txBody>
      </p:sp>
      <p:pic>
        <p:nvPicPr>
          <p:cNvPr id="1026" name="Picture 2" descr="C:\Users\Master\Desktop\p8.jpg"/>
          <p:cNvPicPr>
            <a:picLocks noChangeAspect="1" noChangeArrowheads="1"/>
          </p:cNvPicPr>
          <p:nvPr/>
        </p:nvPicPr>
        <p:blipFill>
          <a:blip r:embed="rId3" cstate="print"/>
          <a:srcRect/>
          <a:stretch>
            <a:fillRect/>
          </a:stretch>
        </p:blipFill>
        <p:spPr bwMode="auto">
          <a:xfrm>
            <a:off x="5724128" y="3150361"/>
            <a:ext cx="3168352" cy="1790807"/>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4)">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563888" y="1988840"/>
            <a:ext cx="5256584" cy="4247317"/>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Uno studio </a:t>
            </a:r>
            <a:r>
              <a:rPr lang="it-IT" dirty="0"/>
              <a:t>reso pubblico nel </a:t>
            </a:r>
            <a:r>
              <a:rPr lang="it-IT" dirty="0" smtClean="0"/>
              <a:t>2001 dallo “</a:t>
            </a:r>
            <a:r>
              <a:rPr lang="it-IT" i="1" dirty="0" smtClean="0"/>
              <a:t>Alan </a:t>
            </a:r>
            <a:r>
              <a:rPr lang="it-IT" i="1" dirty="0" err="1"/>
              <a:t>Guttmacher</a:t>
            </a:r>
            <a:r>
              <a:rPr lang="it-IT" i="1" dirty="0"/>
              <a:t> </a:t>
            </a:r>
            <a:r>
              <a:rPr lang="it-IT" i="1" dirty="0" err="1" smtClean="0"/>
              <a:t>Institute</a:t>
            </a:r>
            <a:r>
              <a:rPr lang="it-IT" dirty="0" smtClean="0"/>
              <a:t>” </a:t>
            </a:r>
            <a:r>
              <a:rPr lang="it-IT" dirty="0"/>
              <a:t>e curato dalla </a:t>
            </a:r>
            <a:r>
              <a:rPr lang="it-IT" b="1" dirty="0"/>
              <a:t>Dott.ssa </a:t>
            </a:r>
            <a:r>
              <a:rPr lang="it-IT" b="1" dirty="0" err="1"/>
              <a:t>Lydia</a:t>
            </a:r>
            <a:r>
              <a:rPr lang="it-IT" b="1" dirty="0"/>
              <a:t> </a:t>
            </a:r>
            <a:r>
              <a:rPr lang="it-IT" b="1" dirty="0" smtClean="0"/>
              <a:t>O’</a:t>
            </a:r>
            <a:r>
              <a:rPr lang="it-IT" b="1" dirty="0" err="1" smtClean="0"/>
              <a:t>Donnell</a:t>
            </a:r>
            <a:r>
              <a:rPr lang="it-IT" dirty="0" smtClean="0"/>
              <a:t> aggiunge </a:t>
            </a:r>
            <a:r>
              <a:rPr lang="it-IT" dirty="0"/>
              <a:t>agli effetti descritti, la probabilità che chi ha iniziato a praticare il sesso in giovanissima età possa avere molti partner sessuali, forzare uno o una partner ad avere sesso contro la sua volontà, avere rapporti frequenti e assumere alcool e stupefacenti prima o durante l’atto sessuale. </a:t>
            </a:r>
            <a:endParaRPr lang="it-IT" dirty="0" smtClean="0"/>
          </a:p>
          <a:p>
            <a:pPr algn="just"/>
            <a:r>
              <a:rPr lang="it-IT" b="1" dirty="0" smtClean="0">
                <a:solidFill>
                  <a:srgbClr val="FF0000"/>
                </a:solidFill>
              </a:rPr>
              <a:t>In </a:t>
            </a:r>
            <a:r>
              <a:rPr lang="it-IT" b="1" dirty="0">
                <a:solidFill>
                  <a:srgbClr val="FF0000"/>
                </a:solidFill>
              </a:rPr>
              <a:t>sostanza</a:t>
            </a:r>
            <a:r>
              <a:rPr lang="it-IT" dirty="0"/>
              <a:t>, i minorenni che hanno iniziato molto presto a praticare sesso finiscono per adottare comportamenti che li mettono in pericolo sotto il profilo della salute. </a:t>
            </a:r>
            <a:endParaRPr lang="it-IT" dirty="0" smtClean="0"/>
          </a:p>
          <a:p>
            <a:pPr algn="just"/>
            <a:r>
              <a:rPr lang="it-IT" b="1" dirty="0" smtClean="0">
                <a:solidFill>
                  <a:srgbClr val="FF0000"/>
                </a:solidFill>
              </a:rPr>
              <a:t>Ma </a:t>
            </a:r>
            <a:r>
              <a:rPr lang="it-IT" b="1" dirty="0">
                <a:solidFill>
                  <a:srgbClr val="FF0000"/>
                </a:solidFill>
              </a:rPr>
              <a:t>quali sono i fattori </a:t>
            </a:r>
            <a:r>
              <a:rPr lang="it-IT" dirty="0"/>
              <a:t>che incoraggiano il rapporto sessuale precoce e quali sono in grado di ritardarli?</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24</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Sesso in età precoce (4)</a:t>
            </a:r>
            <a:endParaRPr lang="it-IT" sz="2400" dirty="0"/>
          </a:p>
        </p:txBody>
      </p:sp>
      <p:pic>
        <p:nvPicPr>
          <p:cNvPr id="4098" name="Picture 2" descr="C:\Users\Master\Desktop\p5.jpg"/>
          <p:cNvPicPr>
            <a:picLocks noChangeAspect="1" noChangeArrowheads="1"/>
          </p:cNvPicPr>
          <p:nvPr/>
        </p:nvPicPr>
        <p:blipFill>
          <a:blip r:embed="rId3" cstate="print"/>
          <a:srcRect/>
          <a:stretch>
            <a:fillRect/>
          </a:stretch>
        </p:blipFill>
        <p:spPr bwMode="auto">
          <a:xfrm>
            <a:off x="251520" y="2996952"/>
            <a:ext cx="3145055" cy="1800200"/>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heel(4)">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1988840"/>
            <a:ext cx="4320480" cy="4247317"/>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Esistono diversi elementi </a:t>
            </a:r>
            <a:r>
              <a:rPr lang="it-IT" dirty="0"/>
              <a:t>che possono portare un adolescente ad affrontare prematuramente il rapporto sessuale completo, ma quello che viene più evocato, sia in ambito familiare che in quello politico o pedagogico, è il </a:t>
            </a:r>
            <a:r>
              <a:rPr lang="it-IT" b="1" dirty="0"/>
              <a:t>mezzo </a:t>
            </a:r>
            <a:r>
              <a:rPr lang="it-IT" b="1" dirty="0" smtClean="0"/>
              <a:t>televisivo e la rete Internet.  </a:t>
            </a:r>
          </a:p>
          <a:p>
            <a:pPr algn="just"/>
            <a:r>
              <a:rPr lang="it-IT" b="1" dirty="0" smtClean="0">
                <a:solidFill>
                  <a:srgbClr val="FF0000"/>
                </a:solidFill>
              </a:rPr>
              <a:t>Ci </a:t>
            </a:r>
            <a:r>
              <a:rPr lang="it-IT" b="1" dirty="0">
                <a:solidFill>
                  <a:srgbClr val="FF0000"/>
                </a:solidFill>
              </a:rPr>
              <a:t>sono buone ragioni </a:t>
            </a:r>
            <a:r>
              <a:rPr lang="it-IT" dirty="0"/>
              <a:t>scientifiche per pensare che </a:t>
            </a:r>
            <a:r>
              <a:rPr lang="it-IT" dirty="0" smtClean="0"/>
              <a:t>questi mezzi possano </a:t>
            </a:r>
            <a:r>
              <a:rPr lang="it-IT" dirty="0"/>
              <a:t>contribuire ad una attività sessuale precoce. </a:t>
            </a:r>
            <a:endParaRPr lang="it-IT" dirty="0" smtClean="0"/>
          </a:p>
          <a:p>
            <a:pPr algn="just"/>
            <a:r>
              <a:rPr lang="it-IT" b="1" dirty="0" smtClean="0">
                <a:solidFill>
                  <a:srgbClr val="FF0000"/>
                </a:solidFill>
              </a:rPr>
              <a:t>Il </a:t>
            </a:r>
            <a:r>
              <a:rPr lang="it-IT" b="1" dirty="0">
                <a:solidFill>
                  <a:srgbClr val="FF0000"/>
                </a:solidFill>
              </a:rPr>
              <a:t>comportamento sessuale</a:t>
            </a:r>
            <a:r>
              <a:rPr lang="it-IT" dirty="0"/>
              <a:t>, infatti, è fortemente influenzato dalla cultura e </a:t>
            </a:r>
            <a:r>
              <a:rPr lang="it-IT" dirty="0" smtClean="0"/>
              <a:t>i mezzi di comunicazione sono parte </a:t>
            </a:r>
            <a:r>
              <a:rPr lang="it-IT" dirty="0"/>
              <a:t>integrante della cultura degli adolescenti.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25</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Fattori  che incoraggiano i rapporti precoci (1)</a:t>
            </a:r>
            <a:endParaRPr lang="it-IT" sz="2400" dirty="0"/>
          </a:p>
        </p:txBody>
      </p:sp>
      <p:pic>
        <p:nvPicPr>
          <p:cNvPr id="5122" name="Picture 2" descr="C:\Users\Master\Desktop\p13.jpg"/>
          <p:cNvPicPr>
            <a:picLocks noChangeAspect="1" noChangeArrowheads="1"/>
          </p:cNvPicPr>
          <p:nvPr/>
        </p:nvPicPr>
        <p:blipFill>
          <a:blip r:embed="rId3" cstate="print"/>
          <a:srcRect/>
          <a:stretch>
            <a:fillRect/>
          </a:stretch>
        </p:blipFill>
        <p:spPr bwMode="auto">
          <a:xfrm>
            <a:off x="4788024" y="2564904"/>
            <a:ext cx="4176464" cy="3248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heel(4)">
                                      <p:cBhvr>
                                        <p:cTn id="16" dur="20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915816" y="1916832"/>
            <a:ext cx="5904656" cy="4524315"/>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Secondo studi </a:t>
            </a:r>
            <a:r>
              <a:rPr lang="it-IT" dirty="0"/>
              <a:t>effettuati negli Stati Uniti, gli adolescenti guardano fino a 3 ore di televisione ogni giorno. Una indagine scientifica di un campione rappresentativo di programmi andati in onda durante la stagione televisiva 2001-2002, ha stabilito che </a:t>
            </a:r>
            <a:r>
              <a:rPr lang="it-IT" b="1" dirty="0"/>
              <a:t>il 64% di tutti i programmi televisivi contengono riferimenti più o meno espliciti al sesso. </a:t>
            </a:r>
            <a:endParaRPr lang="it-IT" b="1" dirty="0" smtClean="0"/>
          </a:p>
          <a:p>
            <a:pPr algn="just"/>
            <a:r>
              <a:rPr lang="it-IT" b="1" dirty="0" smtClean="0">
                <a:solidFill>
                  <a:srgbClr val="FF0000"/>
                </a:solidFill>
              </a:rPr>
              <a:t>Inoltre</a:t>
            </a:r>
            <a:r>
              <a:rPr lang="it-IT" dirty="0" smtClean="0"/>
              <a:t> </a:t>
            </a:r>
            <a:r>
              <a:rPr lang="it-IT" dirty="0"/>
              <a:t>un programma televisivo su sette (14%) include la descrizione di un rapporto sessuale. Questa alta esposizione dei giovanissimi al sesso può incidere sulle convinzioni degli adolescenti in materia di norme culturali. </a:t>
            </a:r>
            <a:endParaRPr lang="it-IT" dirty="0" smtClean="0"/>
          </a:p>
          <a:p>
            <a:pPr algn="just"/>
            <a:r>
              <a:rPr lang="it-IT" b="1" dirty="0" smtClean="0">
                <a:solidFill>
                  <a:srgbClr val="FF0000"/>
                </a:solidFill>
              </a:rPr>
              <a:t>La </a:t>
            </a:r>
            <a:r>
              <a:rPr lang="it-IT" b="1" dirty="0">
                <a:solidFill>
                  <a:srgbClr val="FF0000"/>
                </a:solidFill>
              </a:rPr>
              <a:t>TV può infatti creare l’illusione </a:t>
            </a:r>
            <a:r>
              <a:rPr lang="it-IT" dirty="0"/>
              <a:t>che il sesso sia più centrale nella vita quotidiana di quanto non lo sia in realtà</a:t>
            </a:r>
            <a:r>
              <a:rPr lang="it-IT" dirty="0" smtClean="0"/>
              <a:t>.</a:t>
            </a:r>
          </a:p>
          <a:p>
            <a:pPr algn="just"/>
            <a:r>
              <a:rPr lang="it-IT" b="1" dirty="0" smtClean="0">
                <a:solidFill>
                  <a:srgbClr val="FF0000"/>
                </a:solidFill>
              </a:rPr>
              <a:t>L’esposizione </a:t>
            </a:r>
            <a:r>
              <a:rPr lang="it-IT" b="1" dirty="0">
                <a:solidFill>
                  <a:srgbClr val="FF0000"/>
                </a:solidFill>
              </a:rPr>
              <a:t>ai modelli sociali </a:t>
            </a:r>
            <a:r>
              <a:rPr lang="it-IT" dirty="0"/>
              <a:t>forniti dalla TV può anche alterare le opinioni rispetto alle probabili conseguenze che comporta l’attività sessuale.</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26</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Fattori  che incoraggiano i rapporti precoci (2)</a:t>
            </a:r>
            <a:endParaRPr lang="it-IT" sz="2400" dirty="0"/>
          </a:p>
        </p:txBody>
      </p:sp>
      <p:pic>
        <p:nvPicPr>
          <p:cNvPr id="6146" name="Picture 2" descr="C:\Users\Master\Desktop\p14.jpg"/>
          <p:cNvPicPr>
            <a:picLocks noChangeAspect="1" noChangeArrowheads="1"/>
          </p:cNvPicPr>
          <p:nvPr/>
        </p:nvPicPr>
        <p:blipFill>
          <a:blip r:embed="rId3" cstate="print"/>
          <a:srcRect b="8681"/>
          <a:stretch>
            <a:fillRect/>
          </a:stretch>
        </p:blipFill>
        <p:spPr bwMode="auto">
          <a:xfrm>
            <a:off x="179512" y="3140968"/>
            <a:ext cx="2592288" cy="1728192"/>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wheel(4)">
                                      <p:cBhvr>
                                        <p:cTn id="16" dur="2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5112568" cy="4247317"/>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Una teoria sociologica</a:t>
            </a:r>
            <a:r>
              <a:rPr lang="it-IT" dirty="0"/>
              <a:t>, infatti, sostiene che gli adolescenti che vedono in televisione (o al cinema) personaggi che hanno rapporti sessuali casuali senza conseguenze negative, sono maggiormente inclini ad assumere gli stessi atteggiamenti nella vita reale. </a:t>
            </a:r>
            <a:endParaRPr lang="it-IT" dirty="0" smtClean="0"/>
          </a:p>
          <a:p>
            <a:pPr algn="just"/>
            <a:r>
              <a:rPr lang="it-IT" b="1" dirty="0" smtClean="0">
                <a:solidFill>
                  <a:srgbClr val="FF0000"/>
                </a:solidFill>
              </a:rPr>
              <a:t>La </a:t>
            </a:r>
            <a:r>
              <a:rPr lang="it-IT" b="1" dirty="0">
                <a:solidFill>
                  <a:srgbClr val="FF0000"/>
                </a:solidFill>
              </a:rPr>
              <a:t>televisione </a:t>
            </a:r>
            <a:r>
              <a:rPr lang="it-IT" b="1" dirty="0" smtClean="0">
                <a:solidFill>
                  <a:srgbClr val="FF0000"/>
                </a:solidFill>
              </a:rPr>
              <a:t>può,</a:t>
            </a:r>
            <a:r>
              <a:rPr lang="it-IT" dirty="0" smtClean="0"/>
              <a:t> </a:t>
            </a:r>
            <a:r>
              <a:rPr lang="it-IT" dirty="0"/>
              <a:t>al </a:t>
            </a:r>
            <a:r>
              <a:rPr lang="it-IT" dirty="0" smtClean="0"/>
              <a:t>contrario, </a:t>
            </a:r>
            <a:r>
              <a:rPr lang="it-IT" dirty="0"/>
              <a:t>inibire l’attività sessuale illustrandone i rischi (sopratutto la possibilità di contrarre una malattia virale o di affrontare una gravidanza indesiderata), incoraggiare l’astinenza o promuovere l’opportunità del “sesso sicuro</a:t>
            </a:r>
            <a:r>
              <a:rPr lang="it-IT" dirty="0" smtClean="0"/>
              <a:t>”.</a:t>
            </a:r>
          </a:p>
          <a:p>
            <a:pPr algn="just"/>
            <a:r>
              <a:rPr lang="it-IT" b="1" dirty="0" smtClean="0">
                <a:solidFill>
                  <a:srgbClr val="FF0000"/>
                </a:solidFill>
              </a:rPr>
              <a:t>Essa </a:t>
            </a:r>
            <a:r>
              <a:rPr lang="it-IT" b="1" dirty="0">
                <a:solidFill>
                  <a:srgbClr val="FF0000"/>
                </a:solidFill>
              </a:rPr>
              <a:t>svolge assai raramente </a:t>
            </a:r>
            <a:r>
              <a:rPr lang="it-IT" dirty="0"/>
              <a:t>questo compito, in una misura pari al 15% dei programmi che presentano contenuti legati al sesso.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27</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Fattori  che incoraggiano i rapporti precoci (3)</a:t>
            </a:r>
            <a:endParaRPr lang="it-IT" sz="2400" dirty="0"/>
          </a:p>
        </p:txBody>
      </p:sp>
      <p:pic>
        <p:nvPicPr>
          <p:cNvPr id="7170" name="Picture 2" descr="C:\Users\Master\Desktop\p12.jpg"/>
          <p:cNvPicPr>
            <a:picLocks noChangeAspect="1" noChangeArrowheads="1"/>
          </p:cNvPicPr>
          <p:nvPr/>
        </p:nvPicPr>
        <p:blipFill>
          <a:blip r:embed="rId3" cstate="print"/>
          <a:srcRect b="8571"/>
          <a:stretch>
            <a:fillRect/>
          </a:stretch>
        </p:blipFill>
        <p:spPr bwMode="auto">
          <a:xfrm>
            <a:off x="5508104" y="2852936"/>
            <a:ext cx="3452259" cy="2304256"/>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heel(4)">
                                      <p:cBhvr>
                                        <p:cTn id="16" dur="20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75856" y="1988840"/>
            <a:ext cx="5616624" cy="4247317"/>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Ha fatto molto discutere</a:t>
            </a:r>
            <a:r>
              <a:rPr lang="it-IT" dirty="0"/>
              <a:t>, in questo senso, lo studio dalla Dott.ssa Rebecca Collins della RAND Corporation di Santa Monica (California) pubblicato nel settembre 2004 sulla rivista “</a:t>
            </a:r>
            <a:r>
              <a:rPr lang="it-IT" dirty="0" err="1" smtClean="0"/>
              <a:t>Pediatrics</a:t>
            </a:r>
            <a:r>
              <a:rPr lang="it-IT" dirty="0" smtClean="0"/>
              <a:t>”</a:t>
            </a:r>
            <a:r>
              <a:rPr lang="it-IT" dirty="0"/>
              <a:t> che ha dimostrato come la televisione possa influenzare i giovanissimi nell’avere rapporti sessuali in età precoce. </a:t>
            </a:r>
            <a:endParaRPr lang="it-IT" dirty="0" smtClean="0"/>
          </a:p>
          <a:p>
            <a:pPr algn="just"/>
            <a:r>
              <a:rPr lang="it-IT" b="1" dirty="0" smtClean="0">
                <a:solidFill>
                  <a:srgbClr val="FF0000"/>
                </a:solidFill>
              </a:rPr>
              <a:t>Raccogliendo</a:t>
            </a:r>
            <a:r>
              <a:rPr lang="it-IT" dirty="0" smtClean="0"/>
              <a:t> </a:t>
            </a:r>
            <a:r>
              <a:rPr lang="it-IT" dirty="0"/>
              <a:t>un segnale proveniente dall’Accademia Americana dei Pediatri che ha collegato il fenomeno dei contenuti sessuali nei programmi televisivi (anche non espliciti) a quello del sesso praticato in età adolescenziale, la Dott.ssa Collins ed alcuni colleghi hanno indagato approfonditamente il fenomeno su basi scientifiche, prendendo in esame per un periodo di due anni un campione significativo di 1792 ragazzi e ragazze di età compresa tra i 12 e i 17 anni.</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28</a:t>
            </a:fld>
            <a:endParaRPr lang="it-IT"/>
          </a:p>
        </p:txBody>
      </p:sp>
      <p:sp>
        <p:nvSpPr>
          <p:cNvPr id="10" name="CasellaDiTesto 9"/>
          <p:cNvSpPr txBox="1"/>
          <p:nvPr/>
        </p:nvSpPr>
        <p:spPr>
          <a:xfrm>
            <a:off x="251520" y="1484785"/>
            <a:ext cx="8640960" cy="400110"/>
          </a:xfrm>
          <a:prstGeom prst="rect">
            <a:avLst/>
          </a:prstGeom>
          <a:noFill/>
        </p:spPr>
        <p:txBody>
          <a:bodyPr wrap="square" rtlCol="0">
            <a:spAutoFit/>
          </a:bodyPr>
          <a:lstStyle/>
          <a:p>
            <a:pPr algn="ctr"/>
            <a:r>
              <a:rPr lang="it-IT" sz="2000" b="1" dirty="0" smtClean="0">
                <a:solidFill>
                  <a:srgbClr val="0070C0"/>
                </a:solidFill>
              </a:rPr>
              <a:t>Fattori  che incoraggiano i rapporti precoci (4)</a:t>
            </a:r>
            <a:endParaRPr lang="it-IT" sz="2000" dirty="0"/>
          </a:p>
        </p:txBody>
      </p:sp>
      <p:pic>
        <p:nvPicPr>
          <p:cNvPr id="8194" name="Picture 2" descr="C:\Users\Master\Desktop\p10.jpg"/>
          <p:cNvPicPr>
            <a:picLocks noChangeAspect="1" noChangeArrowheads="1"/>
          </p:cNvPicPr>
          <p:nvPr/>
        </p:nvPicPr>
        <p:blipFill>
          <a:blip r:embed="rId3" cstate="print"/>
          <a:srcRect b="6897"/>
          <a:stretch>
            <a:fillRect/>
          </a:stretch>
        </p:blipFill>
        <p:spPr bwMode="auto">
          <a:xfrm>
            <a:off x="251520" y="3068960"/>
            <a:ext cx="2923525" cy="1944216"/>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heel(4)">
                                      <p:cBhvr>
                                        <p:cTn id="16" dur="20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5760640" cy="4524315"/>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Al </a:t>
            </a:r>
            <a:r>
              <a:rPr lang="it-IT" b="1" dirty="0">
                <a:solidFill>
                  <a:srgbClr val="FF0000"/>
                </a:solidFill>
              </a:rPr>
              <a:t>campione di giovanissimi, </a:t>
            </a:r>
            <a:r>
              <a:rPr lang="it-IT" dirty="0"/>
              <a:t>eterogeneo per area di appartenenza, è stato chiesto di raccontare le loro abitudini in fatto di televisione e le risposte sono state confrontate con i risultati di una analisi scientifica dei programmi televisivi per ricavarne metri di valutazione rispetto ai contenuti sessuali. </a:t>
            </a:r>
            <a:endParaRPr lang="it-IT" dirty="0" smtClean="0"/>
          </a:p>
          <a:p>
            <a:pPr algn="just"/>
            <a:r>
              <a:rPr lang="it-IT" b="1" dirty="0" smtClean="0">
                <a:solidFill>
                  <a:srgbClr val="FF0000"/>
                </a:solidFill>
              </a:rPr>
              <a:t>Il </a:t>
            </a:r>
            <a:r>
              <a:rPr lang="it-IT" b="1" dirty="0">
                <a:solidFill>
                  <a:srgbClr val="FF0000"/>
                </a:solidFill>
              </a:rPr>
              <a:t>risultato finale </a:t>
            </a:r>
            <a:r>
              <a:rPr lang="it-IT" dirty="0"/>
              <a:t>attesta che il 90% degli adolescenti che guardano programma televisivi ad alto contenuto sessuale ha una probabilità doppia di iniziare precocemente l’attività sessuale rispetto a coloro che guardano la televisione in modo meno assiduo. </a:t>
            </a:r>
            <a:endParaRPr lang="it-IT" dirty="0" smtClean="0"/>
          </a:p>
          <a:p>
            <a:pPr algn="just"/>
            <a:r>
              <a:rPr lang="it-IT" b="1" dirty="0" smtClean="0">
                <a:solidFill>
                  <a:srgbClr val="FF0000"/>
                </a:solidFill>
              </a:rPr>
              <a:t>Un </a:t>
            </a:r>
            <a:r>
              <a:rPr lang="it-IT" b="1" dirty="0">
                <a:solidFill>
                  <a:srgbClr val="FF0000"/>
                </a:solidFill>
              </a:rPr>
              <a:t>dato tanto più significativo </a:t>
            </a:r>
            <a:r>
              <a:rPr lang="it-IT" dirty="0"/>
              <a:t>se si pensa che i programmi cosiddetti “a rischio” rispetto all’indagine, non erano solamente quelli che mostravano atti sessuali ma anche quelli in cui il sesso veniva solo evocato verbalmente.</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29</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Fattori  che incoraggiano i rapporti precoci (5)</a:t>
            </a:r>
            <a:endParaRPr lang="it-IT" sz="2400" dirty="0"/>
          </a:p>
        </p:txBody>
      </p:sp>
      <p:pic>
        <p:nvPicPr>
          <p:cNvPr id="10242" name="Picture 2" descr="C:\Users\Master\Desktop\p4.jpg"/>
          <p:cNvPicPr>
            <a:picLocks noChangeAspect="1" noChangeArrowheads="1"/>
          </p:cNvPicPr>
          <p:nvPr/>
        </p:nvPicPr>
        <p:blipFill>
          <a:blip r:embed="rId3" cstate="print"/>
          <a:srcRect/>
          <a:stretch>
            <a:fillRect/>
          </a:stretch>
        </p:blipFill>
        <p:spPr bwMode="auto">
          <a:xfrm>
            <a:off x="6156176" y="3212976"/>
            <a:ext cx="2777787" cy="187220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wheel(4)">
                                      <p:cBhvr>
                                        <p:cTn id="16" dur="20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700808"/>
            <a:ext cx="8424936" cy="2031325"/>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Negli esseri umani</a:t>
            </a:r>
            <a:r>
              <a:rPr lang="it-IT" dirty="0" smtClean="0"/>
              <a:t>, il primo accenno di desiderio sessuale comincia ad apparire solitamente con l'inizio della pubertà, per poi manifestarsi e svilupparsi sempre più corposamente proprio durante il periodo dell'adolescenza: le prime espressioni sessuali possono allora assumere la forma dell'autoerotismo. </a:t>
            </a:r>
          </a:p>
          <a:p>
            <a:pPr algn="just"/>
            <a:r>
              <a:rPr lang="it-IT" b="1" dirty="0" smtClean="0">
                <a:solidFill>
                  <a:srgbClr val="FF0000"/>
                </a:solidFill>
              </a:rPr>
              <a:t>La tipologia d'interesse sessuale </a:t>
            </a:r>
            <a:r>
              <a:rPr lang="it-IT" dirty="0" smtClean="0"/>
              <a:t>(e anche la sua gradazione e intensità) negli adolescenti, così come d'altra parte anche negli adulti, può variare notevolmente da un individuo all'altro.</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a:t>
            </a:fld>
            <a:endParaRPr lang="it-IT"/>
          </a:p>
        </p:txBody>
      </p:sp>
      <p:sp>
        <p:nvSpPr>
          <p:cNvPr id="10" name="CasellaDiTesto 9"/>
          <p:cNvSpPr txBox="1"/>
          <p:nvPr/>
        </p:nvSpPr>
        <p:spPr>
          <a:xfrm>
            <a:off x="1403648" y="980728"/>
            <a:ext cx="6696744" cy="461665"/>
          </a:xfrm>
          <a:prstGeom prst="rect">
            <a:avLst/>
          </a:prstGeom>
          <a:noFill/>
        </p:spPr>
        <p:txBody>
          <a:bodyPr wrap="square" rtlCol="0">
            <a:spAutoFit/>
          </a:bodyPr>
          <a:lstStyle/>
          <a:p>
            <a:pPr algn="ctr"/>
            <a:r>
              <a:rPr lang="it-IT" sz="2400" b="1" dirty="0" smtClean="0">
                <a:solidFill>
                  <a:srgbClr val="0070C0"/>
                </a:solidFill>
              </a:rPr>
              <a:t>Pubertà: inizio del desiderio sessuale</a:t>
            </a:r>
            <a:endParaRPr lang="it-IT" sz="2400" b="1" dirty="0">
              <a:solidFill>
                <a:srgbClr val="0070C0"/>
              </a:solidFill>
            </a:endParaRPr>
          </a:p>
        </p:txBody>
      </p:sp>
      <p:pic>
        <p:nvPicPr>
          <p:cNvPr id="4098" name="Picture 2" descr="C:\Users\Master\Desktop\ed10.jpg"/>
          <p:cNvPicPr>
            <a:picLocks noChangeAspect="1" noChangeArrowheads="1"/>
          </p:cNvPicPr>
          <p:nvPr/>
        </p:nvPicPr>
        <p:blipFill>
          <a:blip r:embed="rId3" cstate="print"/>
          <a:srcRect/>
          <a:stretch>
            <a:fillRect/>
          </a:stretch>
        </p:blipFill>
        <p:spPr bwMode="auto">
          <a:xfrm>
            <a:off x="2483768" y="3861048"/>
            <a:ext cx="4183547" cy="2783960"/>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heel(4)">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8640960" cy="2031325"/>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Le </a:t>
            </a:r>
            <a:r>
              <a:rPr lang="it-IT" b="1" dirty="0">
                <a:solidFill>
                  <a:srgbClr val="FF0000"/>
                </a:solidFill>
              </a:rPr>
              <a:t>gravidanze precoci </a:t>
            </a:r>
            <a:r>
              <a:rPr lang="it-IT" dirty="0"/>
              <a:t>e gli aborti tra le ragazze di età compresa tra i 15 e i 19 sono aumentati negli ultimi 5 anni. </a:t>
            </a:r>
            <a:endParaRPr lang="it-IT" dirty="0" smtClean="0"/>
          </a:p>
          <a:p>
            <a:pPr algn="just"/>
            <a:r>
              <a:rPr lang="it-IT" b="1" dirty="0" smtClean="0">
                <a:solidFill>
                  <a:srgbClr val="FF0000"/>
                </a:solidFill>
              </a:rPr>
              <a:t>Sono </a:t>
            </a:r>
            <a:r>
              <a:rPr lang="it-IT" b="1" dirty="0">
                <a:solidFill>
                  <a:srgbClr val="FF0000"/>
                </a:solidFill>
              </a:rPr>
              <a:t>soprattutto i maschi</a:t>
            </a:r>
            <a:r>
              <a:rPr lang="it-IT" dirty="0"/>
              <a:t>, però, a non affrontare con serenità i problemi sessuali. Mentre le ragazze si rivolgono al ginecologo, i loro coetanei si consultano solo con gli amici, con il web. </a:t>
            </a:r>
            <a:endParaRPr lang="it-IT" dirty="0" smtClean="0"/>
          </a:p>
          <a:p>
            <a:pPr algn="just"/>
            <a:r>
              <a:rPr lang="it-IT" b="1" dirty="0" smtClean="0">
                <a:solidFill>
                  <a:srgbClr val="FF0000"/>
                </a:solidFill>
              </a:rPr>
              <a:t>I ragazzi </a:t>
            </a:r>
            <a:r>
              <a:rPr lang="it-IT" b="1" dirty="0">
                <a:solidFill>
                  <a:srgbClr val="FF0000"/>
                </a:solidFill>
              </a:rPr>
              <a:t>si consolano con la </a:t>
            </a:r>
            <a:r>
              <a:rPr lang="it-IT" b="1" dirty="0" smtClean="0">
                <a:solidFill>
                  <a:srgbClr val="FF0000"/>
                </a:solidFill>
              </a:rPr>
              <a:t>Tv e con il sesso virtuale </a:t>
            </a:r>
            <a:r>
              <a:rPr lang="it-IT" dirty="0"/>
              <a:t>(per il 46% dei diciottenni è meglio una notte con una velina che con la propria fidanzata).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30</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Conseguenze: gravidanze precoci e aborti</a:t>
            </a:r>
            <a:endParaRPr lang="it-IT" sz="2400" dirty="0">
              <a:solidFill>
                <a:srgbClr val="0070C0"/>
              </a:solidFill>
            </a:endParaRPr>
          </a:p>
        </p:txBody>
      </p:sp>
      <p:pic>
        <p:nvPicPr>
          <p:cNvPr id="12290" name="Picture 2" descr="C:\Users\Master\Desktop\p18.jpg"/>
          <p:cNvPicPr>
            <a:picLocks noChangeAspect="1" noChangeArrowheads="1"/>
          </p:cNvPicPr>
          <p:nvPr/>
        </p:nvPicPr>
        <p:blipFill>
          <a:blip r:embed="rId3" cstate="print"/>
          <a:srcRect/>
          <a:stretch>
            <a:fillRect/>
          </a:stretch>
        </p:blipFill>
        <p:spPr bwMode="auto">
          <a:xfrm>
            <a:off x="2771800" y="4149080"/>
            <a:ext cx="3528392" cy="2377829"/>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wheel(4)">
                                      <p:cBhvr>
                                        <p:cTn id="16" dur="2000"/>
                                        <p:tgtEl>
                                          <p:spTgt spid="1229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8640960" cy="1477328"/>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Alla </a:t>
            </a:r>
            <a:r>
              <a:rPr lang="it-IT" b="1" dirty="0">
                <a:solidFill>
                  <a:srgbClr val="FF0000"/>
                </a:solidFill>
              </a:rPr>
              <a:t>luce di un fenomeno </a:t>
            </a:r>
            <a:r>
              <a:rPr lang="it-IT" dirty="0" smtClean="0"/>
              <a:t>che anche </a:t>
            </a:r>
            <a:r>
              <a:rPr lang="it-IT" dirty="0"/>
              <a:t>in Italia </a:t>
            </a:r>
            <a:r>
              <a:rPr lang="it-IT" dirty="0" smtClean="0"/>
              <a:t>è esploso </a:t>
            </a:r>
            <a:r>
              <a:rPr lang="it-IT" dirty="0"/>
              <a:t>in modo proporzionale alla presenza crescente di contenuti sessuali nei programmi </a:t>
            </a:r>
            <a:r>
              <a:rPr lang="it-IT" dirty="0" smtClean="0"/>
              <a:t>televisivi e sulla rete, </a:t>
            </a:r>
            <a:r>
              <a:rPr lang="it-IT" dirty="0"/>
              <a:t>risulta importante stimolare i genitori e le scuole in direzione di un’opera di prevenzione che indirizzi l’iniziazione sessuale nella prima adolescenza, rendendo consapevoli i ragazzi dei rischi ai quali espongono se stessi e i propri partner.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31</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La prevenzione (1)</a:t>
            </a:r>
            <a:endParaRPr lang="it-IT" sz="2400" dirty="0">
              <a:solidFill>
                <a:srgbClr val="0070C0"/>
              </a:solidFill>
            </a:endParaRPr>
          </a:p>
        </p:txBody>
      </p:sp>
      <p:pic>
        <p:nvPicPr>
          <p:cNvPr id="9218" name="Picture 2" descr="C:\Users\Master\Desktop\p11.jpg"/>
          <p:cNvPicPr>
            <a:picLocks noChangeAspect="1" noChangeArrowheads="1"/>
          </p:cNvPicPr>
          <p:nvPr/>
        </p:nvPicPr>
        <p:blipFill>
          <a:blip r:embed="rId3" cstate="print"/>
          <a:srcRect/>
          <a:stretch>
            <a:fillRect/>
          </a:stretch>
        </p:blipFill>
        <p:spPr bwMode="auto">
          <a:xfrm>
            <a:off x="683248" y="3645024"/>
            <a:ext cx="2880640" cy="2893500"/>
          </a:xfrm>
          <a:prstGeom prst="rect">
            <a:avLst/>
          </a:prstGeom>
          <a:noFill/>
          <a:ln w="25400">
            <a:solidFill>
              <a:srgbClr val="FF0000"/>
            </a:solidFill>
          </a:ln>
        </p:spPr>
      </p:pic>
      <p:pic>
        <p:nvPicPr>
          <p:cNvPr id="6146" name="Picture 2" descr="C:\Users\Master\Desktop\in5.jpg"/>
          <p:cNvPicPr>
            <a:picLocks noChangeAspect="1" noChangeArrowheads="1"/>
          </p:cNvPicPr>
          <p:nvPr/>
        </p:nvPicPr>
        <p:blipFill>
          <a:blip r:embed="rId4" cstate="print"/>
          <a:srcRect/>
          <a:stretch>
            <a:fillRect/>
          </a:stretch>
        </p:blipFill>
        <p:spPr bwMode="auto">
          <a:xfrm>
            <a:off x="3851920" y="3618148"/>
            <a:ext cx="4638448" cy="2907196"/>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wheel(4)">
                                      <p:cBhvr>
                                        <p:cTn id="16" dur="20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wheel(4)">
                                      <p:cBhvr>
                                        <p:cTn id="21" dur="20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8640960" cy="1477328"/>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Tre ore al giorno di Tv e la melatonina cala</a:t>
            </a:r>
            <a:r>
              <a:rPr lang="it-IT" dirty="0"/>
              <a:t>. Televisione, videogiochi, </a:t>
            </a:r>
            <a:r>
              <a:rPr lang="it-IT" dirty="0" err="1"/>
              <a:t>tablet</a:t>
            </a:r>
            <a:r>
              <a:rPr lang="it-IT" dirty="0"/>
              <a:t> e telefonini accelerano la crescita di bambini e adolescenti. </a:t>
            </a:r>
            <a:endParaRPr lang="it-IT" dirty="0" smtClean="0"/>
          </a:p>
          <a:p>
            <a:pPr algn="just"/>
            <a:r>
              <a:rPr lang="it-IT" b="1" dirty="0" smtClean="0">
                <a:solidFill>
                  <a:srgbClr val="FF0000"/>
                </a:solidFill>
              </a:rPr>
              <a:t>É </a:t>
            </a:r>
            <a:r>
              <a:rPr lang="it-IT" b="1" dirty="0">
                <a:solidFill>
                  <a:srgbClr val="FF0000"/>
                </a:solidFill>
              </a:rPr>
              <a:t>quanto emerso </a:t>
            </a:r>
            <a:r>
              <a:rPr lang="it-IT" dirty="0"/>
              <a:t>da un esperimento effettuato dall’Università degli Studi di Firenze. Per una settimana, 74 studenti di scuola elementare e media, compresi tra i 6 e i 12 anni, non hanno guardato la Tv e il loro organismo ha prodotto il 30% in più di melatonina</a:t>
            </a:r>
            <a:r>
              <a:rPr lang="it-IT" dirty="0" smtClean="0"/>
              <a:t>.</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32</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La prevenzione (2)</a:t>
            </a:r>
            <a:endParaRPr lang="it-IT" sz="2400" dirty="0">
              <a:solidFill>
                <a:srgbClr val="0070C0"/>
              </a:solidFill>
            </a:endParaRPr>
          </a:p>
        </p:txBody>
      </p:sp>
      <p:pic>
        <p:nvPicPr>
          <p:cNvPr id="13314" name="Picture 2" descr="C:\Users\Master\Desktop\p17.jpg"/>
          <p:cNvPicPr>
            <a:picLocks noChangeAspect="1" noChangeArrowheads="1"/>
          </p:cNvPicPr>
          <p:nvPr/>
        </p:nvPicPr>
        <p:blipFill>
          <a:blip r:embed="rId3" cstate="print"/>
          <a:srcRect/>
          <a:stretch>
            <a:fillRect/>
          </a:stretch>
        </p:blipFill>
        <p:spPr bwMode="auto">
          <a:xfrm>
            <a:off x="2627784" y="3861048"/>
            <a:ext cx="3896302" cy="2592812"/>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wheel(4)">
                                      <p:cBhvr>
                                        <p:cTn id="16" dur="20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8640960" cy="2308324"/>
          </a:xfrm>
          <a:prstGeom prst="rect">
            <a:avLst/>
          </a:prstGeom>
          <a:solidFill>
            <a:srgbClr val="FFFF00"/>
          </a:solidFill>
          <a:ln w="25400">
            <a:solidFill>
              <a:srgbClr val="FF0000"/>
            </a:solidFill>
          </a:ln>
        </p:spPr>
        <p:txBody>
          <a:bodyPr wrap="square" rtlCol="0">
            <a:spAutoFit/>
          </a:bodyPr>
          <a:lstStyle/>
          <a:p>
            <a:pPr algn="just"/>
            <a:r>
              <a:rPr lang="it-IT" b="1" dirty="0">
                <a:solidFill>
                  <a:srgbClr val="FF0000"/>
                </a:solidFill>
              </a:rPr>
              <a:t>Ridurre la quantità </a:t>
            </a:r>
            <a:r>
              <a:rPr lang="it-IT" dirty="0"/>
              <a:t>di contenuti sessuali nei programmi di intrattenimento, ridurre </a:t>
            </a:r>
            <a:r>
              <a:rPr lang="it-IT" dirty="0" smtClean="0"/>
              <a:t>all’essenziale l’utilizzo di Internet e del cellulare, offrire </a:t>
            </a:r>
            <a:r>
              <a:rPr lang="it-IT" dirty="0"/>
              <a:t>spiegazioni riguardo alle possibili conseguenze negative dell’attività sessuale in giovanissima </a:t>
            </a:r>
            <a:r>
              <a:rPr lang="it-IT" dirty="0" smtClean="0"/>
              <a:t>età, può aiutare gli adolescenti ad essere più responsabili e </a:t>
            </a:r>
            <a:r>
              <a:rPr lang="it-IT" dirty="0"/>
              <a:t>ritardare l’inizio dei rapporti </a:t>
            </a:r>
            <a:r>
              <a:rPr lang="it-IT" dirty="0" smtClean="0"/>
              <a:t>completi. </a:t>
            </a:r>
          </a:p>
          <a:p>
            <a:pPr algn="just"/>
            <a:r>
              <a:rPr lang="it-IT" b="1" dirty="0" smtClean="0">
                <a:solidFill>
                  <a:srgbClr val="FF0000"/>
                </a:solidFill>
              </a:rPr>
              <a:t>In </a:t>
            </a:r>
            <a:r>
              <a:rPr lang="it-IT" b="1" dirty="0">
                <a:solidFill>
                  <a:srgbClr val="FF0000"/>
                </a:solidFill>
              </a:rPr>
              <a:t>alternativa, </a:t>
            </a:r>
            <a:r>
              <a:rPr lang="it-IT" b="1" dirty="0" smtClean="0">
                <a:solidFill>
                  <a:srgbClr val="FF0000"/>
                </a:solidFill>
              </a:rPr>
              <a:t>i </a:t>
            </a:r>
            <a:r>
              <a:rPr lang="it-IT" b="1" dirty="0">
                <a:solidFill>
                  <a:srgbClr val="FF0000"/>
                </a:solidFill>
              </a:rPr>
              <a:t>genitori di figli adolescenti </a:t>
            </a:r>
            <a:r>
              <a:rPr lang="it-IT" dirty="0" smtClean="0"/>
              <a:t>possono </a:t>
            </a:r>
            <a:r>
              <a:rPr lang="it-IT" dirty="0"/>
              <a:t>essere in grado di contenere gli effetti negativi, guardando la televisione insieme a loro e discutendo con loro sulle opinioni che hanno sul sesso e sulle situazioni che vengono rappresentate nei programmi </a:t>
            </a:r>
            <a:r>
              <a:rPr lang="it-IT" dirty="0" smtClean="0"/>
              <a:t>televisivi e nella Rete. </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33</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La prevenzione (3)</a:t>
            </a:r>
            <a:endParaRPr lang="it-IT" sz="2400" dirty="0">
              <a:solidFill>
                <a:srgbClr val="0070C0"/>
              </a:solidFill>
            </a:endParaRPr>
          </a:p>
        </p:txBody>
      </p:sp>
      <p:pic>
        <p:nvPicPr>
          <p:cNvPr id="14338" name="Picture 2" descr="C:\Users\Master\Desktop\p19.jpg"/>
          <p:cNvPicPr>
            <a:picLocks noChangeAspect="1" noChangeArrowheads="1"/>
          </p:cNvPicPr>
          <p:nvPr/>
        </p:nvPicPr>
        <p:blipFill>
          <a:blip r:embed="rId3" cstate="print"/>
          <a:srcRect/>
          <a:stretch>
            <a:fillRect/>
          </a:stretch>
        </p:blipFill>
        <p:spPr bwMode="auto">
          <a:xfrm>
            <a:off x="2699792" y="4509120"/>
            <a:ext cx="3728986" cy="2088232"/>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wheel(4)">
                                      <p:cBhvr>
                                        <p:cTn id="16" dur="20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646331"/>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L’allarme arriva dai </a:t>
            </a:r>
            <a:r>
              <a:rPr lang="it-IT" b="1" dirty="0">
                <a:solidFill>
                  <a:srgbClr val="FF0000"/>
                </a:solidFill>
              </a:rPr>
              <a:t>pediatri</a:t>
            </a:r>
            <a:r>
              <a:rPr lang="it-IT" dirty="0"/>
              <a:t>: la Rete è la palestra sessuale degli adolescenti italiani. Tra siti hard e sexting i rischi del sesso virtuale nei giovani.</a:t>
            </a:r>
            <a:endParaRPr lang="it-IT" b="1"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34</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Internet: palestra del sesso giovanile</a:t>
            </a:r>
            <a:endParaRPr lang="it-IT" sz="2400" b="1" dirty="0">
              <a:solidFill>
                <a:srgbClr val="0070C0"/>
              </a:solidFill>
            </a:endParaRPr>
          </a:p>
        </p:txBody>
      </p:sp>
      <p:pic>
        <p:nvPicPr>
          <p:cNvPr id="23554" name="Picture 2" descr="C:\Users\Master\Desktop\p16.jpg"/>
          <p:cNvPicPr>
            <a:picLocks noChangeAspect="1" noChangeArrowheads="1"/>
          </p:cNvPicPr>
          <p:nvPr/>
        </p:nvPicPr>
        <p:blipFill>
          <a:blip r:embed="rId3" cstate="print"/>
          <a:srcRect/>
          <a:stretch>
            <a:fillRect/>
          </a:stretch>
        </p:blipFill>
        <p:spPr bwMode="auto">
          <a:xfrm>
            <a:off x="1763688" y="3068960"/>
            <a:ext cx="5464136" cy="3240360"/>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wheel(4)">
                                      <p:cBhvr>
                                        <p:cTn id="16" dur="2000"/>
                                        <p:tgtEl>
                                          <p:spTgt spid="235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251520" y="1988840"/>
            <a:ext cx="8640960" cy="1754326"/>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Dell'argomento </a:t>
            </a:r>
            <a:r>
              <a:rPr lang="it-IT" b="1" dirty="0">
                <a:solidFill>
                  <a:srgbClr val="FF0000"/>
                </a:solidFill>
              </a:rPr>
              <a:t>sesso </a:t>
            </a:r>
            <a:r>
              <a:rPr lang="it-IT" dirty="0" smtClean="0"/>
              <a:t>Internet è diventato </a:t>
            </a:r>
            <a:r>
              <a:rPr lang="it-IT" dirty="0"/>
              <a:t>un veicolo inquietante. On </a:t>
            </a:r>
            <a:r>
              <a:rPr lang="it-IT" dirty="0" err="1"/>
              <a:t>line</a:t>
            </a:r>
            <a:r>
              <a:rPr lang="it-IT" dirty="0"/>
              <a:t> si possono trovare </a:t>
            </a:r>
            <a:r>
              <a:rPr lang="it-IT" dirty="0" smtClean="0"/>
              <a:t>sterminati siti con foto e video di sesso esplicito e per tutti i gusti. </a:t>
            </a:r>
          </a:p>
          <a:p>
            <a:pPr algn="just"/>
            <a:r>
              <a:rPr lang="it-IT" b="1" dirty="0" smtClean="0">
                <a:solidFill>
                  <a:srgbClr val="FF0000"/>
                </a:solidFill>
              </a:rPr>
              <a:t>Siti che propongono droghe </a:t>
            </a:r>
            <a:r>
              <a:rPr lang="it-IT" dirty="0"/>
              <a:t>facilmente acquistabili, utilizzate per prestazioni migliori o per affrontare il sesso da «sballati». </a:t>
            </a:r>
            <a:endParaRPr lang="it-IT" dirty="0" smtClean="0"/>
          </a:p>
          <a:p>
            <a:pPr algn="just"/>
            <a:r>
              <a:rPr lang="it-IT" b="1" dirty="0" smtClean="0">
                <a:solidFill>
                  <a:srgbClr val="FF0000"/>
                </a:solidFill>
              </a:rPr>
              <a:t>Sempre </a:t>
            </a:r>
            <a:r>
              <a:rPr lang="it-IT" b="1" dirty="0">
                <a:solidFill>
                  <a:srgbClr val="FF0000"/>
                </a:solidFill>
              </a:rPr>
              <a:t>sul web </a:t>
            </a:r>
            <a:r>
              <a:rPr lang="it-IT" dirty="0"/>
              <a:t>molti minorenni si procurano pure il Viagra. Non per problemi di erezione, ma per paura di andare in bianco.</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35</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Genitori sempre più preoccupati</a:t>
            </a:r>
            <a:endParaRPr lang="it-IT" sz="2400" dirty="0">
              <a:solidFill>
                <a:srgbClr val="0070C0"/>
              </a:solidFill>
            </a:endParaRPr>
          </a:p>
        </p:txBody>
      </p:sp>
      <p:pic>
        <p:nvPicPr>
          <p:cNvPr id="11267" name="Picture 3" descr="C:\Users\Master\Desktop\p21.jpg"/>
          <p:cNvPicPr>
            <a:picLocks noChangeAspect="1" noChangeArrowheads="1"/>
          </p:cNvPicPr>
          <p:nvPr/>
        </p:nvPicPr>
        <p:blipFill>
          <a:blip r:embed="rId3" cstate="print"/>
          <a:srcRect/>
          <a:stretch>
            <a:fillRect/>
          </a:stretch>
        </p:blipFill>
        <p:spPr bwMode="auto">
          <a:xfrm>
            <a:off x="1979712" y="3861048"/>
            <a:ext cx="5168272" cy="259228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wheel(4)">
                                      <p:cBhvr>
                                        <p:cTn id="16" dur="20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2031325"/>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«L’anticipo dei tempi </a:t>
            </a:r>
            <a:r>
              <a:rPr lang="it-IT" dirty="0" smtClean="0"/>
              <a:t>di </a:t>
            </a:r>
            <a:r>
              <a:rPr lang="it-IT" b="1" dirty="0" smtClean="0"/>
              <a:t>maturazione fisica </a:t>
            </a:r>
            <a:r>
              <a:rPr lang="it-IT" dirty="0" smtClean="0"/>
              <a:t>e il </a:t>
            </a:r>
            <a:r>
              <a:rPr lang="it-IT" b="1" dirty="0" smtClean="0"/>
              <a:t>ritardo </a:t>
            </a:r>
            <a:r>
              <a:rPr lang="it-IT" dirty="0" smtClean="0"/>
              <a:t>di acquisizione del senso di </a:t>
            </a:r>
            <a:r>
              <a:rPr lang="it-IT" b="1" dirty="0" smtClean="0"/>
              <a:t>autonomia e responsabilità </a:t>
            </a:r>
            <a:r>
              <a:rPr lang="it-IT" dirty="0" smtClean="0"/>
              <a:t>hanno </a:t>
            </a:r>
            <a:r>
              <a:rPr lang="it-IT" b="1" dirty="0" smtClean="0"/>
              <a:t>prolungato </a:t>
            </a:r>
            <a:r>
              <a:rPr lang="it-IT" dirty="0" smtClean="0"/>
              <a:t>la fascia temporale dell'</a:t>
            </a:r>
            <a:r>
              <a:rPr lang="it-IT" b="1" dirty="0" smtClean="0"/>
              <a:t>adolescenza</a:t>
            </a:r>
            <a:r>
              <a:rPr lang="it-IT" dirty="0" smtClean="0"/>
              <a:t>.</a:t>
            </a:r>
          </a:p>
          <a:p>
            <a:pPr algn="just"/>
            <a:r>
              <a:rPr lang="it-IT" b="1" dirty="0" smtClean="0">
                <a:solidFill>
                  <a:srgbClr val="FF0000"/>
                </a:solidFill>
              </a:rPr>
              <a:t>Se fino a poco tempo fa </a:t>
            </a:r>
            <a:r>
              <a:rPr lang="it-IT" dirty="0" smtClean="0"/>
              <a:t>si stimava nel 60% la percentuale di giovani che praticavano la prima </a:t>
            </a:r>
            <a:r>
              <a:rPr lang="it-IT" b="1" dirty="0" smtClean="0"/>
              <a:t>sessualità di coppia </a:t>
            </a:r>
            <a:r>
              <a:rPr lang="it-IT" dirty="0" smtClean="0"/>
              <a:t>in età adolescenziale, questo valore ha subito </a:t>
            </a:r>
            <a:r>
              <a:rPr lang="it-IT" b="1" dirty="0" smtClean="0"/>
              <a:t>significativi incrementi</a:t>
            </a:r>
            <a:r>
              <a:rPr lang="it-IT" dirty="0" smtClean="0"/>
              <a:t>» rivela il sessuologo Maurizio Bini, direttore del Centro riproduzione e del Centro dell'Osservatorio nazionale sull'identità di genere (</a:t>
            </a:r>
            <a:r>
              <a:rPr lang="it-IT" dirty="0" err="1" smtClean="0"/>
              <a:t>Onig</a:t>
            </a:r>
            <a:r>
              <a:rPr lang="it-IT" dirty="0" smtClean="0"/>
              <a:t>) dell'ospedale </a:t>
            </a:r>
            <a:r>
              <a:rPr lang="it-IT" dirty="0" err="1" smtClean="0"/>
              <a:t>Niguarda</a:t>
            </a:r>
            <a:r>
              <a:rPr lang="it-IT" dirty="0" smtClean="0"/>
              <a:t> di Milano.</a:t>
            </a:r>
            <a:endParaRPr lang="it-IT" b="1"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36</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Incremento della sessualità di coppia nell’adolescenza</a:t>
            </a:r>
            <a:endParaRPr lang="it-IT" sz="2400" b="1" dirty="0">
              <a:solidFill>
                <a:srgbClr val="0070C0"/>
              </a:solidFill>
            </a:endParaRPr>
          </a:p>
        </p:txBody>
      </p:sp>
      <p:pic>
        <p:nvPicPr>
          <p:cNvPr id="5122" name="Picture 2" descr="C:\Users\Master\Desktop\in6.jpg"/>
          <p:cNvPicPr>
            <a:picLocks noChangeAspect="1" noChangeArrowheads="1"/>
          </p:cNvPicPr>
          <p:nvPr/>
        </p:nvPicPr>
        <p:blipFill>
          <a:blip r:embed="rId3" cstate="print"/>
          <a:srcRect/>
          <a:stretch>
            <a:fillRect/>
          </a:stretch>
        </p:blipFill>
        <p:spPr bwMode="auto">
          <a:xfrm>
            <a:off x="2915816" y="4221088"/>
            <a:ext cx="3284470" cy="2376264"/>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heel(4)">
                                      <p:cBhvr>
                                        <p:cTn id="16" dur="20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923330"/>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Ma quello che forse preoccupa ancora di più </a:t>
            </a:r>
            <a:r>
              <a:rPr lang="it-IT" dirty="0" smtClean="0"/>
              <a:t>è il </a:t>
            </a:r>
            <a:r>
              <a:rPr lang="it-IT" b="1" dirty="0" smtClean="0"/>
              <a:t>ruolo di Internet </a:t>
            </a:r>
            <a:r>
              <a:rPr lang="it-IT" dirty="0" smtClean="0"/>
              <a:t>nella maturazione sessuale dei giovani: «Il </a:t>
            </a:r>
            <a:r>
              <a:rPr lang="it-IT" b="1" dirty="0" smtClean="0"/>
              <a:t>74% degli adolescenti maschi e il 37% delle femmine </a:t>
            </a:r>
            <a:r>
              <a:rPr lang="it-IT" dirty="0" smtClean="0"/>
              <a:t>ricorre al </a:t>
            </a:r>
            <a:r>
              <a:rPr lang="it-IT" b="1" dirty="0" smtClean="0"/>
              <a:t>web </a:t>
            </a:r>
            <a:r>
              <a:rPr lang="it-IT" dirty="0" smtClean="0"/>
              <a:t>per </a:t>
            </a:r>
            <a:r>
              <a:rPr lang="it-IT" b="1" dirty="0" smtClean="0"/>
              <a:t>fare sesso, vedere sesso, sapere tutto sul sesso o cercare un partner</a:t>
            </a:r>
            <a:r>
              <a:rPr lang="it-IT" dirty="0" smtClean="0"/>
              <a:t>». </a:t>
            </a:r>
            <a:endParaRPr lang="it-IT" b="1"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37</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Internet: si vede e si fa sesso</a:t>
            </a:r>
            <a:endParaRPr lang="it-IT" sz="2400" b="1" dirty="0">
              <a:solidFill>
                <a:srgbClr val="0070C0"/>
              </a:solidFill>
            </a:endParaRPr>
          </a:p>
        </p:txBody>
      </p:sp>
      <p:pic>
        <p:nvPicPr>
          <p:cNvPr id="4098" name="Picture 2" descr="C:\Users\Master\Desktop\in1.jpg"/>
          <p:cNvPicPr>
            <a:picLocks noChangeAspect="1" noChangeArrowheads="1"/>
          </p:cNvPicPr>
          <p:nvPr/>
        </p:nvPicPr>
        <p:blipFill>
          <a:blip r:embed="rId3" cstate="print"/>
          <a:srcRect/>
          <a:stretch>
            <a:fillRect/>
          </a:stretch>
        </p:blipFill>
        <p:spPr bwMode="auto">
          <a:xfrm>
            <a:off x="2483768" y="3212976"/>
            <a:ext cx="4104456" cy="3228406"/>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heel(4)">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1754326"/>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Il web diventa il luogo </a:t>
            </a:r>
            <a:r>
              <a:rPr lang="it-IT" dirty="0" smtClean="0"/>
              <a:t>per soddisfare le </a:t>
            </a:r>
            <a:r>
              <a:rPr lang="it-IT" b="1" dirty="0" smtClean="0"/>
              <a:t>prime curiosità sul sesso</a:t>
            </a:r>
            <a:r>
              <a:rPr lang="it-IT" dirty="0" smtClean="0"/>
              <a:t>, ma anche una vera e propria palestra per provare a sedurre, tutto ciò spesso nella completa </a:t>
            </a:r>
            <a:r>
              <a:rPr lang="it-IT" b="1" dirty="0" smtClean="0"/>
              <a:t>inconsapevolezza dei genitori</a:t>
            </a:r>
            <a:r>
              <a:rPr lang="it-IT" dirty="0" smtClean="0"/>
              <a:t>. </a:t>
            </a:r>
          </a:p>
          <a:p>
            <a:pPr algn="just"/>
            <a:r>
              <a:rPr lang="it-IT" b="1" dirty="0" smtClean="0">
                <a:solidFill>
                  <a:srgbClr val="FF0000"/>
                </a:solidFill>
              </a:rPr>
              <a:t>«La rivoluzione informatica</a:t>
            </a:r>
            <a:r>
              <a:rPr lang="it-IT" b="1" dirty="0" smtClean="0"/>
              <a:t> </a:t>
            </a:r>
            <a:r>
              <a:rPr lang="it-IT" dirty="0" smtClean="0"/>
              <a:t>ha complicato le cose perché ha consentito </a:t>
            </a:r>
            <a:r>
              <a:rPr lang="it-IT" b="1" dirty="0" smtClean="0"/>
              <a:t>nuovi percorsi</a:t>
            </a:r>
            <a:r>
              <a:rPr lang="it-IT" dirty="0" smtClean="0"/>
              <a:t>, spesso </a:t>
            </a:r>
            <a:r>
              <a:rPr lang="it-IT" b="1" dirty="0" smtClean="0"/>
              <a:t>incomprensibili per le generazioni precedenti</a:t>
            </a:r>
            <a:r>
              <a:rPr lang="it-IT" dirty="0" smtClean="0"/>
              <a:t>, per la soddisfazione sessuale individuale».</a:t>
            </a:r>
            <a:endParaRPr lang="it-IT" b="1"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38</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Internet: si incomincia dalle prime curiosità sul sesso</a:t>
            </a:r>
            <a:endParaRPr lang="it-IT" sz="2400" b="1" dirty="0">
              <a:solidFill>
                <a:srgbClr val="0070C0"/>
              </a:solidFill>
            </a:endParaRPr>
          </a:p>
        </p:txBody>
      </p:sp>
      <p:pic>
        <p:nvPicPr>
          <p:cNvPr id="3074" name="Picture 2" descr="C:\Users\Master\Desktop\in4.jpg"/>
          <p:cNvPicPr>
            <a:picLocks noChangeAspect="1" noChangeArrowheads="1"/>
          </p:cNvPicPr>
          <p:nvPr/>
        </p:nvPicPr>
        <p:blipFill>
          <a:blip r:embed="rId3" cstate="print"/>
          <a:srcRect/>
          <a:stretch>
            <a:fillRect/>
          </a:stretch>
        </p:blipFill>
        <p:spPr bwMode="auto">
          <a:xfrm>
            <a:off x="2627784" y="4005064"/>
            <a:ext cx="3895515" cy="259228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4)">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1754326"/>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La moda imperante </a:t>
            </a:r>
            <a:r>
              <a:rPr lang="it-IT" dirty="0" smtClean="0"/>
              <a:t>è, infatti, quella del </a:t>
            </a:r>
            <a:r>
              <a:rPr lang="it-IT" b="1" i="1" dirty="0" smtClean="0"/>
              <a:t>sexting</a:t>
            </a:r>
            <a:r>
              <a:rPr lang="it-IT" dirty="0" smtClean="0"/>
              <a:t>, ovvero l’invio l'invio di im</a:t>
            </a:r>
            <a:r>
              <a:rPr lang="it-IT" b="1" dirty="0" smtClean="0"/>
              <a:t>magini sessualmente esplicite o di testi </a:t>
            </a:r>
            <a:r>
              <a:rPr lang="it-IT" dirty="0" smtClean="0"/>
              <a:t>inerenti al sesso attraverso i mezzi informatici, come messaggini con il </a:t>
            </a:r>
            <a:r>
              <a:rPr lang="it-IT" b="1" dirty="0" smtClean="0"/>
              <a:t>telefonino, posta elettronica, webcam</a:t>
            </a:r>
            <a:r>
              <a:rPr lang="it-IT" dirty="0" smtClean="0"/>
              <a:t>. </a:t>
            </a:r>
          </a:p>
          <a:p>
            <a:pPr algn="just"/>
            <a:r>
              <a:rPr lang="it-IT" b="1" dirty="0" smtClean="0">
                <a:solidFill>
                  <a:srgbClr val="FF0000"/>
                </a:solidFill>
              </a:rPr>
              <a:t>Secondo dati recenti</a:t>
            </a:r>
            <a:r>
              <a:rPr lang="it-IT" dirty="0" smtClean="0"/>
              <a:t>, il </a:t>
            </a:r>
            <a:r>
              <a:rPr lang="it-IT" b="1" dirty="0" smtClean="0"/>
              <a:t>20%</a:t>
            </a:r>
            <a:r>
              <a:rPr lang="it-IT" dirty="0" smtClean="0"/>
              <a:t> degli adolescenti ha </a:t>
            </a:r>
            <a:r>
              <a:rPr lang="it-IT" b="1" dirty="0" smtClean="0"/>
              <a:t>inviato </a:t>
            </a:r>
            <a:r>
              <a:rPr lang="it-IT" dirty="0" smtClean="0"/>
              <a:t>queste immagini e il </a:t>
            </a:r>
            <a:r>
              <a:rPr lang="it-IT" b="1" dirty="0" smtClean="0"/>
              <a:t>40% le ha ricevute</a:t>
            </a:r>
            <a:r>
              <a:rPr lang="it-IT" dirty="0" smtClean="0"/>
              <a:t>, non solo a e da amici, ma spesso anche a e da una cerchia di persone più estesa (come </a:t>
            </a:r>
            <a:r>
              <a:rPr lang="it-IT" b="1" dirty="0" smtClean="0"/>
              <a:t>nuove conoscenze fatte online</a:t>
            </a:r>
            <a:r>
              <a:rPr lang="it-IT" dirty="0" smtClean="0"/>
              <a:t>), con tutti i rischi che ciò comporta.</a:t>
            </a:r>
            <a:endParaRPr lang="it-IT" b="1"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39</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L’esplosione del fenomeno sexting</a:t>
            </a:r>
            <a:endParaRPr lang="it-IT" sz="2400" b="1" dirty="0">
              <a:solidFill>
                <a:srgbClr val="0070C0"/>
              </a:solidFill>
            </a:endParaRPr>
          </a:p>
        </p:txBody>
      </p:sp>
      <p:pic>
        <p:nvPicPr>
          <p:cNvPr id="2050" name="Picture 2" descr="C:\Users\Master\Desktop\in2.jpg"/>
          <p:cNvPicPr>
            <a:picLocks noChangeAspect="1" noChangeArrowheads="1"/>
          </p:cNvPicPr>
          <p:nvPr/>
        </p:nvPicPr>
        <p:blipFill>
          <a:blip r:embed="rId3" cstate="print"/>
          <a:srcRect/>
          <a:stretch>
            <a:fillRect/>
          </a:stretch>
        </p:blipFill>
        <p:spPr bwMode="auto">
          <a:xfrm>
            <a:off x="2771800" y="4005064"/>
            <a:ext cx="3600400" cy="2395903"/>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4)">
                                      <p:cBhvr>
                                        <p:cTn id="16" dur="2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700808"/>
            <a:ext cx="8424936" cy="2031325"/>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L'attività sessuale </a:t>
            </a:r>
            <a:r>
              <a:rPr lang="it-IT" dirty="0" smtClean="0"/>
              <a:t>in generale può anche associarsi a diversi rischi, tra i quali: gravidanze indesiderate e malattie sessualmente trasmissibili (fra tutte il virus dell'HIV). </a:t>
            </a:r>
          </a:p>
          <a:p>
            <a:pPr algn="just"/>
            <a:r>
              <a:rPr lang="it-IT" b="1" dirty="0" smtClean="0">
                <a:solidFill>
                  <a:srgbClr val="FF0000"/>
                </a:solidFill>
              </a:rPr>
              <a:t>I rischi </a:t>
            </a:r>
            <a:r>
              <a:rPr lang="it-IT" dirty="0" smtClean="0"/>
              <a:t>possono risultare molto più elevati per gli adolescenti, in quanto non ancora completamente maturati psicologicamente né preparati o istruiti adeguatamente (specialmente nei paesi ove non vige alcuna forma d'educazione sessuale né scolastica né tantomeno familiare).</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a:t>
            </a:fld>
            <a:endParaRPr lang="it-IT"/>
          </a:p>
        </p:txBody>
      </p:sp>
      <p:sp>
        <p:nvSpPr>
          <p:cNvPr id="10" name="CasellaDiTesto 9"/>
          <p:cNvSpPr txBox="1"/>
          <p:nvPr/>
        </p:nvSpPr>
        <p:spPr>
          <a:xfrm>
            <a:off x="1403648" y="980728"/>
            <a:ext cx="6696744" cy="461665"/>
          </a:xfrm>
          <a:prstGeom prst="rect">
            <a:avLst/>
          </a:prstGeom>
          <a:noFill/>
        </p:spPr>
        <p:txBody>
          <a:bodyPr wrap="square" rtlCol="0">
            <a:spAutoFit/>
          </a:bodyPr>
          <a:lstStyle/>
          <a:p>
            <a:pPr algn="ctr"/>
            <a:r>
              <a:rPr lang="it-IT" sz="2400" b="1" dirty="0" smtClean="0">
                <a:solidFill>
                  <a:srgbClr val="0070C0"/>
                </a:solidFill>
              </a:rPr>
              <a:t>I rischi dell’attività sessuale</a:t>
            </a:r>
            <a:endParaRPr lang="it-IT" sz="2400" b="1" dirty="0">
              <a:solidFill>
                <a:srgbClr val="0070C0"/>
              </a:solidFill>
            </a:endParaRPr>
          </a:p>
        </p:txBody>
      </p:sp>
      <p:pic>
        <p:nvPicPr>
          <p:cNvPr id="5122" name="Picture 2" descr="C:\Users\Master\Desktop\ed9.jpg"/>
          <p:cNvPicPr>
            <a:picLocks noChangeAspect="1" noChangeArrowheads="1"/>
          </p:cNvPicPr>
          <p:nvPr/>
        </p:nvPicPr>
        <p:blipFill>
          <a:blip r:embed="rId3" cstate="print"/>
          <a:srcRect/>
          <a:stretch>
            <a:fillRect/>
          </a:stretch>
        </p:blipFill>
        <p:spPr bwMode="auto">
          <a:xfrm>
            <a:off x="2843808" y="3933056"/>
            <a:ext cx="3364704" cy="2520280"/>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heel(4)">
                                      <p:cBhvr>
                                        <p:cTn id="16" dur="20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3139321"/>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Non è tutto: </a:t>
            </a:r>
            <a:r>
              <a:rPr lang="it-IT" dirty="0" smtClean="0"/>
              <a:t>i giovanissimi navigano alla ricerca di </a:t>
            </a:r>
            <a:r>
              <a:rPr lang="it-IT" b="1" dirty="0" smtClean="0"/>
              <a:t>immagini pornografiche </a:t>
            </a:r>
            <a:r>
              <a:rPr lang="it-IT" dirty="0" smtClean="0"/>
              <a:t>e non hanno difficoltà a reperirle, vista la disponibilità di </a:t>
            </a:r>
            <a:r>
              <a:rPr lang="it-IT" b="1" dirty="0" smtClean="0"/>
              <a:t>oltre due miliardi di siti hard </a:t>
            </a:r>
            <a:r>
              <a:rPr lang="it-IT" dirty="0" smtClean="0"/>
              <a:t>facilmente accessibili. </a:t>
            </a:r>
          </a:p>
          <a:p>
            <a:pPr algn="just"/>
            <a:r>
              <a:rPr lang="it-IT" b="1" dirty="0" smtClean="0">
                <a:solidFill>
                  <a:srgbClr val="FF0000"/>
                </a:solidFill>
              </a:rPr>
              <a:t>«Una possibilità di scelta infinita </a:t>
            </a:r>
            <a:r>
              <a:rPr lang="it-IT" dirty="0" smtClean="0"/>
              <a:t>di immagini, che può provocare nel giovane evidenti </a:t>
            </a:r>
            <a:r>
              <a:rPr lang="it-IT" b="1" dirty="0" smtClean="0"/>
              <a:t>ripercussioni sulla sessualità </a:t>
            </a:r>
            <a:r>
              <a:rPr lang="it-IT" dirty="0" smtClean="0"/>
              <a:t>e in particolare </a:t>
            </a:r>
            <a:r>
              <a:rPr lang="it-IT" b="1" dirty="0" smtClean="0"/>
              <a:t>sul rapporto di fedeltà </a:t>
            </a:r>
            <a:r>
              <a:rPr lang="it-IT" dirty="0" smtClean="0"/>
              <a:t>al partner». </a:t>
            </a:r>
          </a:p>
          <a:p>
            <a:pPr algn="just"/>
            <a:r>
              <a:rPr lang="it-IT" b="1" dirty="0" smtClean="0">
                <a:solidFill>
                  <a:srgbClr val="FF0000"/>
                </a:solidFill>
              </a:rPr>
              <a:t>«Infatti, proprio per quest'ampia disponibilità</a:t>
            </a:r>
            <a:r>
              <a:rPr lang="it-IT" dirty="0" smtClean="0"/>
              <a:t>, diversamente da quanto avveniva ai nostri tempi </a:t>
            </a:r>
            <a:r>
              <a:rPr lang="it-IT" b="1" dirty="0" smtClean="0"/>
              <a:t>si crea un rapporto con le immagini e l'immaginazione instabile</a:t>
            </a:r>
            <a:r>
              <a:rPr lang="it-IT" dirty="0" smtClean="0"/>
              <a:t>: non si è fedeli al partner fantasma, lo si sarà probabilmente meno anche con il partner reale».</a:t>
            </a:r>
          </a:p>
          <a:p>
            <a:pPr algn="just"/>
            <a:r>
              <a:rPr lang="it-IT" b="1" dirty="0" smtClean="0">
                <a:solidFill>
                  <a:srgbClr val="FF0000"/>
                </a:solidFill>
              </a:rPr>
              <a:t>C'è il rischio </a:t>
            </a:r>
            <a:r>
              <a:rPr lang="it-IT" dirty="0" smtClean="0"/>
              <a:t>che nella mente di un adolescente non ci sia più differenza tra sessualità e pornografia.</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40</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Navigazione tra oltre due miliardi di siti pornografici</a:t>
            </a:r>
            <a:endParaRPr lang="it-IT" sz="2400" b="1" dirty="0">
              <a:solidFill>
                <a:srgbClr val="0070C0"/>
              </a:solidFill>
            </a:endParaRPr>
          </a:p>
        </p:txBody>
      </p:sp>
      <p:pic>
        <p:nvPicPr>
          <p:cNvPr id="1026" name="Picture 2" descr="C:\Users\Master\Desktop\in3.jpg"/>
          <p:cNvPicPr>
            <a:picLocks noChangeAspect="1" noChangeArrowheads="1"/>
          </p:cNvPicPr>
          <p:nvPr/>
        </p:nvPicPr>
        <p:blipFill>
          <a:blip r:embed="rId3" cstate="print"/>
          <a:srcRect/>
          <a:stretch>
            <a:fillRect/>
          </a:stretch>
        </p:blipFill>
        <p:spPr bwMode="auto">
          <a:xfrm>
            <a:off x="3203848" y="4941168"/>
            <a:ext cx="2488801" cy="1656184"/>
          </a:xfrm>
          <a:prstGeom prst="rect">
            <a:avLst/>
          </a:prstGeom>
          <a:noFill/>
          <a:ln w="2540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4)">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924944"/>
            <a:ext cx="8496944" cy="923330"/>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Le </a:t>
            </a:r>
            <a:r>
              <a:rPr lang="it-IT" b="1" dirty="0">
                <a:solidFill>
                  <a:srgbClr val="FF0000"/>
                </a:solidFill>
              </a:rPr>
              <a:t>conseguenze </a:t>
            </a:r>
            <a:r>
              <a:rPr lang="it-IT" dirty="0"/>
              <a:t>di una sessualità precoce non sono prive di rilevanza. Si parte ovviamente dal rischio di gravidanze indesiderate e comportamenti sessuali a rischio, fino all'insoddisfazione riguardo al rapporto col </a:t>
            </a:r>
            <a:r>
              <a:rPr lang="it-IT" dirty="0" smtClean="0"/>
              <a:t>sesso.</a:t>
            </a:r>
            <a:endParaRPr lang="it-IT" dirty="0">
              <a:solidFill>
                <a:srgbClr val="0070C0"/>
              </a:solidFill>
            </a:endParaRP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41</a:t>
            </a:fld>
            <a:endParaRPr lang="it-IT"/>
          </a:p>
        </p:txBody>
      </p:sp>
      <p:sp>
        <p:nvSpPr>
          <p:cNvPr id="10" name="CasellaDiTesto 9"/>
          <p:cNvSpPr txBox="1"/>
          <p:nvPr/>
        </p:nvSpPr>
        <p:spPr>
          <a:xfrm>
            <a:off x="0" y="2060848"/>
            <a:ext cx="9144000" cy="830997"/>
          </a:xfrm>
          <a:prstGeom prst="rect">
            <a:avLst/>
          </a:prstGeom>
          <a:noFill/>
        </p:spPr>
        <p:txBody>
          <a:bodyPr wrap="square" rtlCol="0">
            <a:spAutoFit/>
          </a:bodyPr>
          <a:lstStyle/>
          <a:p>
            <a:pPr algn="ctr"/>
            <a:r>
              <a:rPr lang="it-IT" sz="2400" b="1" dirty="0" smtClean="0">
                <a:solidFill>
                  <a:srgbClr val="0070C0"/>
                </a:solidFill>
              </a:rPr>
              <a:t>1. Fare </a:t>
            </a:r>
            <a:r>
              <a:rPr lang="it-IT" sz="2400" b="1" dirty="0">
                <a:solidFill>
                  <a:srgbClr val="0070C0"/>
                </a:solidFill>
              </a:rPr>
              <a:t>sesso in età così precoce cosa provoca nella vita di un ragazzo e di una ragazza?</a:t>
            </a:r>
            <a:r>
              <a:rPr lang="it-IT" b="1" dirty="0">
                <a:solidFill>
                  <a:srgbClr val="0070C0"/>
                </a:solidFill>
              </a:rPr>
              <a:t> </a:t>
            </a:r>
            <a:endParaRPr lang="it-IT" dirty="0"/>
          </a:p>
        </p:txBody>
      </p:sp>
      <p:pic>
        <p:nvPicPr>
          <p:cNvPr id="15362" name="Picture 2" descr="C:\Users\Master\Desktop\p7.jpg"/>
          <p:cNvPicPr>
            <a:picLocks noChangeAspect="1" noChangeArrowheads="1"/>
          </p:cNvPicPr>
          <p:nvPr/>
        </p:nvPicPr>
        <p:blipFill>
          <a:blip r:embed="rId3" cstate="print"/>
          <a:srcRect/>
          <a:stretch>
            <a:fillRect/>
          </a:stretch>
        </p:blipFill>
        <p:spPr bwMode="auto">
          <a:xfrm>
            <a:off x="2627784" y="4005064"/>
            <a:ext cx="3932110" cy="2616640"/>
          </a:xfrm>
          <a:prstGeom prst="rect">
            <a:avLst/>
          </a:prstGeom>
          <a:noFill/>
          <a:ln w="25400">
            <a:solidFill>
              <a:srgbClr val="FF0000"/>
            </a:solidFill>
          </a:ln>
        </p:spPr>
      </p:pic>
      <p:sp>
        <p:nvSpPr>
          <p:cNvPr id="11" name="CasellaDiTesto 10"/>
          <p:cNvSpPr txBox="1"/>
          <p:nvPr/>
        </p:nvSpPr>
        <p:spPr>
          <a:xfrm>
            <a:off x="611560" y="1484784"/>
            <a:ext cx="7920880" cy="461665"/>
          </a:xfrm>
          <a:prstGeom prst="rect">
            <a:avLst/>
          </a:prstGeom>
          <a:solidFill>
            <a:schemeClr val="accent1"/>
          </a:solidFill>
          <a:ln w="25400">
            <a:solidFill>
              <a:srgbClr val="0070C0"/>
            </a:solidFill>
          </a:ln>
        </p:spPr>
        <p:txBody>
          <a:bodyPr wrap="square" rtlCol="0">
            <a:spAutoFit/>
          </a:bodyPr>
          <a:lstStyle/>
          <a:p>
            <a:pPr algn="ctr"/>
            <a:r>
              <a:rPr lang="it-IT" sz="2400" b="1" dirty="0" smtClean="0">
                <a:solidFill>
                  <a:srgbClr val="0070C0"/>
                </a:solidFill>
              </a:rPr>
              <a:t>Di seguito proponiamo alcune domande e risposte sul tema</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wheel(4)">
                                      <p:cBhvr>
                                        <p:cTn id="25" dur="2000"/>
                                        <p:tgtEl>
                                          <p:spTgt spid="1536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348880"/>
            <a:ext cx="8496944" cy="923330"/>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Soprattutto</a:t>
            </a:r>
            <a:r>
              <a:rPr lang="it-IT" dirty="0" smtClean="0"/>
              <a:t> nei rapporti </a:t>
            </a:r>
            <a:r>
              <a:rPr lang="it-IT" dirty="0"/>
              <a:t>sessuali promiscui, frequenti cambi di partner, e così via, che vengono sperimentati </a:t>
            </a:r>
            <a:r>
              <a:rPr lang="it-IT" dirty="0" err="1"/>
              <a:t>perchè</a:t>
            </a:r>
            <a:r>
              <a:rPr lang="it-IT" dirty="0"/>
              <a:t>, nel tempo, le emozioni provate a 12/13 anni non saranno più sufficienti e si cercherà sempre di </a:t>
            </a:r>
            <a:r>
              <a:rPr lang="it-IT" dirty="0" smtClean="0"/>
              <a:t>più.</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42</a:t>
            </a:fld>
            <a:endParaRPr lang="it-IT"/>
          </a:p>
        </p:txBody>
      </p:sp>
      <p:sp>
        <p:nvSpPr>
          <p:cNvPr id="10" name="CasellaDiTesto 9"/>
          <p:cNvSpPr txBox="1"/>
          <p:nvPr/>
        </p:nvSpPr>
        <p:spPr>
          <a:xfrm>
            <a:off x="251520" y="1484785"/>
            <a:ext cx="8640960" cy="830997"/>
          </a:xfrm>
          <a:prstGeom prst="rect">
            <a:avLst/>
          </a:prstGeom>
          <a:noFill/>
        </p:spPr>
        <p:txBody>
          <a:bodyPr wrap="square" rtlCol="0">
            <a:spAutoFit/>
          </a:bodyPr>
          <a:lstStyle/>
          <a:p>
            <a:pPr algn="ctr"/>
            <a:r>
              <a:rPr lang="it-IT" sz="2400" b="1" dirty="0" smtClean="0">
                <a:solidFill>
                  <a:srgbClr val="0070C0"/>
                </a:solidFill>
              </a:rPr>
              <a:t>2.Perchè fare sesso precocemente porta a comportamenti sessuali a rischio? </a:t>
            </a:r>
            <a:endParaRPr lang="it-IT" sz="2400" dirty="0">
              <a:solidFill>
                <a:srgbClr val="0070C0"/>
              </a:solidFill>
            </a:endParaRPr>
          </a:p>
        </p:txBody>
      </p:sp>
      <p:pic>
        <p:nvPicPr>
          <p:cNvPr id="16386" name="Picture 2" descr="C:\Users\Master\Desktop\p6.jpg"/>
          <p:cNvPicPr>
            <a:picLocks noChangeAspect="1" noChangeArrowheads="1"/>
          </p:cNvPicPr>
          <p:nvPr/>
        </p:nvPicPr>
        <p:blipFill>
          <a:blip r:embed="rId3" cstate="print"/>
          <a:srcRect/>
          <a:stretch>
            <a:fillRect/>
          </a:stretch>
        </p:blipFill>
        <p:spPr bwMode="auto">
          <a:xfrm>
            <a:off x="2195736" y="3429000"/>
            <a:ext cx="4869393" cy="3240360"/>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wheel(4)">
                                      <p:cBhvr>
                                        <p:cTn id="16" dur="20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1200329"/>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Non </a:t>
            </a:r>
            <a:r>
              <a:rPr lang="it-IT" b="1" dirty="0">
                <a:solidFill>
                  <a:srgbClr val="FF0000"/>
                </a:solidFill>
              </a:rPr>
              <a:t>si deve dimenticare </a:t>
            </a:r>
            <a:r>
              <a:rPr lang="it-IT" dirty="0"/>
              <a:t>che fare l'amore è un'attività che coinvolge la persona nella sua interezza e che prevede capacità di ricevere e di donarsi all'altro sapendo prendere in considerazione non solo le </a:t>
            </a:r>
            <a:r>
              <a:rPr lang="it-IT" dirty="0" smtClean="0"/>
              <a:t>proprie </a:t>
            </a:r>
            <a:r>
              <a:rPr lang="it-IT" dirty="0"/>
              <a:t>preferenze/avversioni, ma anche quelle del </a:t>
            </a:r>
            <a:r>
              <a:rPr lang="it-IT" dirty="0" smtClean="0"/>
              <a:t>partner.</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43</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3. Si parla anche di "insoddisfazione" nei rapporti sessuali. </a:t>
            </a:r>
            <a:endParaRPr lang="it-IT" sz="2400" b="1" dirty="0">
              <a:solidFill>
                <a:srgbClr val="0070C0"/>
              </a:solidFill>
            </a:endParaRPr>
          </a:p>
        </p:txBody>
      </p:sp>
      <p:pic>
        <p:nvPicPr>
          <p:cNvPr id="7170" name="Picture 2" descr="C:\Users\Master\Desktop\in7.jpg"/>
          <p:cNvPicPr>
            <a:picLocks noChangeAspect="1" noChangeArrowheads="1"/>
          </p:cNvPicPr>
          <p:nvPr/>
        </p:nvPicPr>
        <p:blipFill>
          <a:blip r:embed="rId3" cstate="print"/>
          <a:srcRect/>
          <a:stretch>
            <a:fillRect/>
          </a:stretch>
        </p:blipFill>
        <p:spPr bwMode="auto">
          <a:xfrm>
            <a:off x="2411760" y="3501008"/>
            <a:ext cx="4285637" cy="295232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heel(4)">
                                      <p:cBhvr>
                                        <p:cTn id="16" dur="20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923330"/>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Sì</a:t>
            </a:r>
            <a:r>
              <a:rPr lang="it-IT" b="1" dirty="0">
                <a:solidFill>
                  <a:srgbClr val="FF0000"/>
                </a:solidFill>
              </a:rPr>
              <a:t>, </a:t>
            </a:r>
            <a:r>
              <a:rPr lang="it-IT" b="1" dirty="0" err="1">
                <a:solidFill>
                  <a:srgbClr val="FF0000"/>
                </a:solidFill>
              </a:rPr>
              <a:t>perchè</a:t>
            </a:r>
            <a:r>
              <a:rPr lang="it-IT" b="1" dirty="0">
                <a:solidFill>
                  <a:srgbClr val="FF0000"/>
                </a:solidFill>
              </a:rPr>
              <a:t> la consapevolezza </a:t>
            </a:r>
            <a:r>
              <a:rPr lang="it-IT" dirty="0" smtClean="0"/>
              <a:t>si </a:t>
            </a:r>
            <a:r>
              <a:rPr lang="it-IT" dirty="0"/>
              <a:t>acquisisce con il tempo e la sua assenza può far vivere il sesso in modo insoddisfacente con la messa in atto di considerazioni negative che </a:t>
            </a:r>
            <a:r>
              <a:rPr lang="it-IT" dirty="0" smtClean="0"/>
              <a:t>possono </a:t>
            </a:r>
            <a:r>
              <a:rPr lang="it-IT" dirty="0"/>
              <a:t>protrarsi anche nell'età </a:t>
            </a:r>
            <a:r>
              <a:rPr lang="it-IT" dirty="0" smtClean="0"/>
              <a:t>adulta.</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44</a:t>
            </a:fld>
            <a:endParaRPr lang="it-IT"/>
          </a:p>
        </p:txBody>
      </p:sp>
      <p:sp>
        <p:nvSpPr>
          <p:cNvPr id="10" name="CasellaDiTesto 9"/>
          <p:cNvSpPr txBox="1"/>
          <p:nvPr/>
        </p:nvSpPr>
        <p:spPr>
          <a:xfrm>
            <a:off x="251520" y="1484785"/>
            <a:ext cx="8640960" cy="461665"/>
          </a:xfrm>
          <a:prstGeom prst="rect">
            <a:avLst/>
          </a:prstGeom>
          <a:noFill/>
        </p:spPr>
        <p:txBody>
          <a:bodyPr wrap="square" rtlCol="0">
            <a:spAutoFit/>
          </a:bodyPr>
          <a:lstStyle/>
          <a:p>
            <a:pPr algn="ctr"/>
            <a:r>
              <a:rPr lang="it-IT" sz="2400" b="1" dirty="0" smtClean="0">
                <a:solidFill>
                  <a:srgbClr val="0070C0"/>
                </a:solidFill>
              </a:rPr>
              <a:t>4. Si possono sviluppare dei problemi nel rapporto con il sesso?</a:t>
            </a:r>
            <a:r>
              <a:rPr lang="it-IT" sz="2400" dirty="0" smtClean="0">
                <a:solidFill>
                  <a:srgbClr val="0070C0"/>
                </a:solidFill>
              </a:rPr>
              <a:t> </a:t>
            </a:r>
            <a:endParaRPr lang="it-IT" sz="2400" b="1" dirty="0">
              <a:solidFill>
                <a:srgbClr val="0070C0"/>
              </a:solidFill>
            </a:endParaRPr>
          </a:p>
        </p:txBody>
      </p:sp>
      <p:pic>
        <p:nvPicPr>
          <p:cNvPr id="18434" name="Picture 2" descr="C:\Users\Master\Desktop\p3.jpg"/>
          <p:cNvPicPr>
            <a:picLocks noChangeAspect="1" noChangeArrowheads="1"/>
          </p:cNvPicPr>
          <p:nvPr/>
        </p:nvPicPr>
        <p:blipFill>
          <a:blip r:embed="rId3" cstate="print"/>
          <a:srcRect/>
          <a:stretch>
            <a:fillRect/>
          </a:stretch>
        </p:blipFill>
        <p:spPr bwMode="auto">
          <a:xfrm>
            <a:off x="1619672" y="3212976"/>
            <a:ext cx="5904656" cy="2952328"/>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wheel(4)">
                                      <p:cBhvr>
                                        <p:cTn id="16" dur="2000"/>
                                        <p:tgtEl>
                                          <p:spTgt spid="1843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95536" y="2276872"/>
            <a:ext cx="8496944" cy="923330"/>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Negli </a:t>
            </a:r>
            <a:r>
              <a:rPr lang="it-IT" b="1" dirty="0">
                <a:solidFill>
                  <a:srgbClr val="FF0000"/>
                </a:solidFill>
              </a:rPr>
              <a:t>ultimi decenni </a:t>
            </a:r>
            <a:r>
              <a:rPr lang="it-IT" dirty="0"/>
              <a:t>l'età media del primo rapporto sessuale si è abbassata notevolmente, </a:t>
            </a:r>
            <a:r>
              <a:rPr lang="it-IT" dirty="0" smtClean="0"/>
              <a:t>si parla addirittura </a:t>
            </a:r>
            <a:r>
              <a:rPr lang="it-IT" dirty="0"/>
              <a:t>di 13 anni. </a:t>
            </a:r>
            <a:r>
              <a:rPr lang="it-IT" dirty="0" smtClean="0"/>
              <a:t>Dai dati statistici a disposizione si rileva </a:t>
            </a:r>
            <a:r>
              <a:rPr lang="it-IT" dirty="0"/>
              <a:t>una maggiore precocità </a:t>
            </a:r>
            <a:r>
              <a:rPr lang="it-IT" dirty="0" smtClean="0"/>
              <a:t>maschile.</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45</a:t>
            </a:fld>
            <a:endParaRPr lang="it-IT"/>
          </a:p>
        </p:txBody>
      </p:sp>
      <p:sp>
        <p:nvSpPr>
          <p:cNvPr id="10" name="CasellaDiTesto 9"/>
          <p:cNvSpPr txBox="1"/>
          <p:nvPr/>
        </p:nvSpPr>
        <p:spPr>
          <a:xfrm>
            <a:off x="251520" y="1484785"/>
            <a:ext cx="8640960" cy="830997"/>
          </a:xfrm>
          <a:prstGeom prst="rect">
            <a:avLst/>
          </a:prstGeom>
          <a:noFill/>
        </p:spPr>
        <p:txBody>
          <a:bodyPr wrap="square" rtlCol="0">
            <a:spAutoFit/>
          </a:bodyPr>
          <a:lstStyle/>
          <a:p>
            <a:pPr algn="ctr"/>
            <a:r>
              <a:rPr lang="it-IT" sz="2400" b="1" dirty="0" smtClean="0">
                <a:solidFill>
                  <a:srgbClr val="0070C0"/>
                </a:solidFill>
              </a:rPr>
              <a:t>5. Ci sono delle differenze in questa "precocità" </a:t>
            </a:r>
            <a:endParaRPr lang="it-IT" sz="2400" b="1" dirty="0" smtClean="0">
              <a:solidFill>
                <a:srgbClr val="0070C0"/>
              </a:solidFill>
            </a:endParaRPr>
          </a:p>
          <a:p>
            <a:pPr algn="ctr"/>
            <a:r>
              <a:rPr lang="it-IT" sz="2400" b="1" dirty="0" smtClean="0">
                <a:solidFill>
                  <a:srgbClr val="0070C0"/>
                </a:solidFill>
              </a:rPr>
              <a:t>fra </a:t>
            </a:r>
            <a:r>
              <a:rPr lang="it-IT" sz="2400" b="1" dirty="0" smtClean="0">
                <a:solidFill>
                  <a:srgbClr val="0070C0"/>
                </a:solidFill>
              </a:rPr>
              <a:t>ragazzi e ragazze?</a:t>
            </a:r>
            <a:r>
              <a:rPr lang="it-IT" sz="2400" dirty="0" smtClean="0">
                <a:solidFill>
                  <a:srgbClr val="0070C0"/>
                </a:solidFill>
              </a:rPr>
              <a:t> </a:t>
            </a:r>
            <a:endParaRPr lang="it-IT" sz="2400" b="1" dirty="0">
              <a:solidFill>
                <a:srgbClr val="0070C0"/>
              </a:solidFill>
            </a:endParaRPr>
          </a:p>
        </p:txBody>
      </p:sp>
      <p:pic>
        <p:nvPicPr>
          <p:cNvPr id="20482" name="Picture 2" descr="C:\Users\Master\Desktop\p20.jpg"/>
          <p:cNvPicPr>
            <a:picLocks noChangeAspect="1" noChangeArrowheads="1"/>
          </p:cNvPicPr>
          <p:nvPr/>
        </p:nvPicPr>
        <p:blipFill>
          <a:blip r:embed="rId3" cstate="print"/>
          <a:srcRect/>
          <a:stretch>
            <a:fillRect/>
          </a:stretch>
        </p:blipFill>
        <p:spPr bwMode="auto">
          <a:xfrm>
            <a:off x="2267744" y="3356992"/>
            <a:ext cx="4652976" cy="3096344"/>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wheel(4)">
                                      <p:cBhvr>
                                        <p:cTn id="16" dur="2000"/>
                                        <p:tgtEl>
                                          <p:spTgt spid="2048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1200329"/>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Il </a:t>
            </a:r>
            <a:r>
              <a:rPr lang="it-IT" b="1" dirty="0">
                <a:solidFill>
                  <a:srgbClr val="FF0000"/>
                </a:solidFill>
              </a:rPr>
              <a:t>primo livello da analizzare </a:t>
            </a:r>
            <a:r>
              <a:rPr lang="it-IT" dirty="0"/>
              <a:t>è sicuramente quello biologico. Lo sviluppo fisico, infatti, arriva prima rispetto alle generazioni passate e già a 10, 11, 12 ci si trova a dover gestire tutti i vari cambiamenti corporei legati ad una pubertà precoce, ma senza una maturità psicologica adeguata.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46</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6. Ma </a:t>
            </a:r>
            <a:r>
              <a:rPr lang="it-IT" sz="2400" b="1" dirty="0" err="1" smtClean="0">
                <a:solidFill>
                  <a:srgbClr val="0070C0"/>
                </a:solidFill>
              </a:rPr>
              <a:t>perchè</a:t>
            </a:r>
            <a:r>
              <a:rPr lang="it-IT" sz="2400" b="1" dirty="0" smtClean="0">
                <a:solidFill>
                  <a:srgbClr val="0070C0"/>
                </a:solidFill>
              </a:rPr>
              <a:t> si fa sesso così presto? Primo livello</a:t>
            </a:r>
            <a:endParaRPr lang="it-IT" sz="2400" b="1" dirty="0">
              <a:solidFill>
                <a:srgbClr val="0070C0"/>
              </a:solidFill>
            </a:endParaRPr>
          </a:p>
        </p:txBody>
      </p:sp>
      <p:pic>
        <p:nvPicPr>
          <p:cNvPr id="21507" name="Picture 3" descr="C:\Users\Master\Desktop\p15.jpg"/>
          <p:cNvPicPr>
            <a:picLocks noChangeAspect="1" noChangeArrowheads="1"/>
          </p:cNvPicPr>
          <p:nvPr/>
        </p:nvPicPr>
        <p:blipFill>
          <a:blip r:embed="rId3" cstate="print"/>
          <a:srcRect/>
          <a:stretch>
            <a:fillRect/>
          </a:stretch>
        </p:blipFill>
        <p:spPr bwMode="auto">
          <a:xfrm>
            <a:off x="2195736" y="3501008"/>
            <a:ext cx="4608512" cy="2826126"/>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wheel(4)">
                                      <p:cBhvr>
                                        <p:cTn id="16" dur="2000"/>
                                        <p:tgtEl>
                                          <p:spTgt spid="2150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923330"/>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Ad </a:t>
            </a:r>
            <a:r>
              <a:rPr lang="it-IT" b="1" dirty="0">
                <a:solidFill>
                  <a:srgbClr val="FF0000"/>
                </a:solidFill>
              </a:rPr>
              <a:t>un secondo livello</a:t>
            </a:r>
            <a:r>
              <a:rPr lang="it-IT" dirty="0"/>
              <a:t>, le informazioni sul sesso da cui siamo bombardati non sempre vengono comunicate in modo corretto, e creano confusione in ragazzi che si trovano già in un momento delicato della loro vita.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47</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7. Ma </a:t>
            </a:r>
            <a:r>
              <a:rPr lang="it-IT" sz="2400" b="1" dirty="0" err="1" smtClean="0">
                <a:solidFill>
                  <a:srgbClr val="0070C0"/>
                </a:solidFill>
              </a:rPr>
              <a:t>perchè</a:t>
            </a:r>
            <a:r>
              <a:rPr lang="it-IT" sz="2400" b="1" dirty="0" smtClean="0">
                <a:solidFill>
                  <a:srgbClr val="0070C0"/>
                </a:solidFill>
              </a:rPr>
              <a:t> si fa sesso così presto?  Secondo livello</a:t>
            </a:r>
            <a:endParaRPr lang="it-IT" sz="2400" b="1" dirty="0">
              <a:solidFill>
                <a:srgbClr val="0070C0"/>
              </a:solidFill>
            </a:endParaRPr>
          </a:p>
        </p:txBody>
      </p:sp>
      <p:pic>
        <p:nvPicPr>
          <p:cNvPr id="22530" name="Picture 2" descr="C:\Users\Master\Desktop\p24.jpg"/>
          <p:cNvPicPr>
            <a:picLocks noChangeAspect="1" noChangeArrowheads="1"/>
          </p:cNvPicPr>
          <p:nvPr/>
        </p:nvPicPr>
        <p:blipFill>
          <a:blip r:embed="rId3" cstate="print"/>
          <a:srcRect/>
          <a:stretch>
            <a:fillRect/>
          </a:stretch>
        </p:blipFill>
        <p:spPr bwMode="auto">
          <a:xfrm>
            <a:off x="1403648" y="3212976"/>
            <a:ext cx="6492334" cy="3096344"/>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wheel(4)">
                                      <p:cBhvr>
                                        <p:cTn id="16" dur="2000"/>
                                        <p:tgtEl>
                                          <p:spTgt spid="2253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060848"/>
            <a:ext cx="8496944" cy="923330"/>
          </a:xfrm>
          <a:prstGeom prst="rect">
            <a:avLst/>
          </a:prstGeom>
          <a:solidFill>
            <a:srgbClr val="FFFF00"/>
          </a:solidFill>
          <a:ln w="25400">
            <a:solidFill>
              <a:srgbClr val="FF0000"/>
            </a:solidFill>
          </a:ln>
        </p:spPr>
        <p:txBody>
          <a:bodyPr wrap="square" rtlCol="0">
            <a:spAutoFit/>
          </a:bodyPr>
          <a:lstStyle/>
          <a:p>
            <a:pPr algn="just" fontAlgn="base"/>
            <a:r>
              <a:rPr lang="it-IT" b="1" dirty="0" smtClean="0">
                <a:solidFill>
                  <a:srgbClr val="FF0000"/>
                </a:solidFill>
              </a:rPr>
              <a:t>Infine</a:t>
            </a:r>
            <a:r>
              <a:rPr lang="it-IT" b="1" dirty="0">
                <a:solidFill>
                  <a:srgbClr val="FF0000"/>
                </a:solidFill>
              </a:rPr>
              <a:t>, a livello psicologico </a:t>
            </a:r>
            <a:r>
              <a:rPr lang="it-IT" dirty="0"/>
              <a:t>oggi fare sesso significa farsi considerare grandi e maturi. E se si è fisicamente in grado di fare sesso, spesso non lo si è a livello psicologico, </a:t>
            </a:r>
            <a:r>
              <a:rPr lang="it-IT" dirty="0" err="1"/>
              <a:t>perchè</a:t>
            </a:r>
            <a:r>
              <a:rPr lang="it-IT" dirty="0"/>
              <a:t> non si è preparati a valutare le conseguenze di un passo così </a:t>
            </a:r>
            <a:r>
              <a:rPr lang="it-IT" dirty="0" smtClean="0"/>
              <a:t>importante.</a:t>
            </a:r>
            <a:r>
              <a:rPr lang="it-IT" dirty="0"/>
              <a:t> </a:t>
            </a: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48</a:t>
            </a:fld>
            <a:endParaRPr lang="it-IT"/>
          </a:p>
        </p:txBody>
      </p:sp>
      <p:sp>
        <p:nvSpPr>
          <p:cNvPr id="10" name="CasellaDiTesto 9"/>
          <p:cNvSpPr txBox="1"/>
          <p:nvPr/>
        </p:nvSpPr>
        <p:spPr>
          <a:xfrm>
            <a:off x="179512" y="1484784"/>
            <a:ext cx="8640960" cy="461665"/>
          </a:xfrm>
          <a:prstGeom prst="rect">
            <a:avLst/>
          </a:prstGeom>
          <a:noFill/>
        </p:spPr>
        <p:txBody>
          <a:bodyPr wrap="square" rtlCol="0">
            <a:spAutoFit/>
          </a:bodyPr>
          <a:lstStyle/>
          <a:p>
            <a:pPr algn="ctr"/>
            <a:r>
              <a:rPr lang="it-IT" sz="2400" b="1" dirty="0" smtClean="0">
                <a:solidFill>
                  <a:srgbClr val="0070C0"/>
                </a:solidFill>
              </a:rPr>
              <a:t>8. Ma </a:t>
            </a:r>
            <a:r>
              <a:rPr lang="it-IT" sz="2400" b="1" dirty="0" err="1" smtClean="0">
                <a:solidFill>
                  <a:srgbClr val="0070C0"/>
                </a:solidFill>
              </a:rPr>
              <a:t>perchè</a:t>
            </a:r>
            <a:r>
              <a:rPr lang="it-IT" sz="2400" b="1" dirty="0" smtClean="0">
                <a:solidFill>
                  <a:srgbClr val="0070C0"/>
                </a:solidFill>
              </a:rPr>
              <a:t> si fa sesso così presto? Livello psicologico</a:t>
            </a:r>
            <a:endParaRPr lang="it-IT" sz="2400" b="1" dirty="0">
              <a:solidFill>
                <a:srgbClr val="0070C0"/>
              </a:solidFill>
            </a:endParaRPr>
          </a:p>
        </p:txBody>
      </p:sp>
      <p:pic>
        <p:nvPicPr>
          <p:cNvPr id="19458" name="Picture 2" descr="C:\Users\Master\Desktop\p23.jpg"/>
          <p:cNvPicPr>
            <a:picLocks noChangeAspect="1" noChangeArrowheads="1"/>
          </p:cNvPicPr>
          <p:nvPr/>
        </p:nvPicPr>
        <p:blipFill>
          <a:blip r:embed="rId3" cstate="print"/>
          <a:srcRect/>
          <a:stretch>
            <a:fillRect/>
          </a:stretch>
        </p:blipFill>
        <p:spPr bwMode="auto">
          <a:xfrm>
            <a:off x="971600" y="3356992"/>
            <a:ext cx="7200800" cy="2880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wheel(4)">
                                      <p:cBhvr>
                                        <p:cTn id="16" dur="2000"/>
                                        <p:tgtEl>
                                          <p:spTgt spid="1945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188640"/>
            <a:ext cx="8458200" cy="1224136"/>
          </a:xfrm>
        </p:spPr>
        <p:txBody>
          <a:bodyPr/>
          <a:lstStyle/>
          <a:p>
            <a:pPr algn="ctr"/>
            <a:r>
              <a:rPr lang="it-IT" sz="4400" b="1" dirty="0" smtClean="0">
                <a:solidFill>
                  <a:srgbClr val="FF0000"/>
                </a:solidFill>
              </a:rPr>
              <a:t>Adolescenti e sessualità: </a:t>
            </a:r>
          </a:p>
          <a:p>
            <a:pPr algn="ctr"/>
            <a:r>
              <a:rPr lang="it-IT" b="1" dirty="0" smtClean="0">
                <a:solidFill>
                  <a:srgbClr val="FF0000"/>
                </a:solidFill>
              </a:rPr>
              <a:t>quali le conseguenze dei rapporti precoci?</a:t>
            </a:r>
            <a:endParaRPr lang="it-IT" b="1" dirty="0">
              <a:solidFill>
                <a:srgbClr val="FF0000"/>
              </a:solidFill>
            </a:endParaRPr>
          </a:p>
        </p:txBody>
      </p:sp>
      <p:sp>
        <p:nvSpPr>
          <p:cNvPr id="5" name="CasellaDiTesto 4"/>
          <p:cNvSpPr txBox="1"/>
          <p:nvPr/>
        </p:nvSpPr>
        <p:spPr>
          <a:xfrm>
            <a:off x="323528" y="2348880"/>
            <a:ext cx="8496944" cy="3170099"/>
          </a:xfrm>
          <a:prstGeom prst="rect">
            <a:avLst/>
          </a:prstGeom>
          <a:solidFill>
            <a:srgbClr val="FFFF00"/>
          </a:solidFill>
          <a:ln w="25400">
            <a:solidFill>
              <a:srgbClr val="FF0000"/>
            </a:solidFill>
          </a:ln>
        </p:spPr>
        <p:txBody>
          <a:bodyPr wrap="square" rtlCol="0">
            <a:spAutoFit/>
          </a:bodyPr>
          <a:lstStyle/>
          <a:p>
            <a:pPr algn="just" fontAlgn="base"/>
            <a:r>
              <a:rPr lang="it-IT" sz="2000" b="1" dirty="0" smtClean="0">
                <a:solidFill>
                  <a:srgbClr val="FF0000"/>
                </a:solidFill>
                <a:latin typeface="Arial Narrow" pitchFamily="34" charset="0"/>
              </a:rPr>
              <a:t>Sull’ignoranza non s’è mai strutturata alcuna virtù</a:t>
            </a:r>
            <a:r>
              <a:rPr lang="it-IT" sz="2000" dirty="0" smtClean="0">
                <a:latin typeface="Arial Narrow" pitchFamily="34" charset="0"/>
              </a:rPr>
              <a:t>. Anzi: l’ignoranza espone a situazioni di pericolo, di confusione e di maggiore difficoltà nella gestione delle situazioni di vita. Il silenzio non trasmette altri valori se non l’insipienza e l’ignoranza. </a:t>
            </a:r>
          </a:p>
          <a:p>
            <a:pPr algn="just" fontAlgn="base"/>
            <a:r>
              <a:rPr lang="it-IT" sz="2000" b="1" dirty="0" smtClean="0">
                <a:solidFill>
                  <a:srgbClr val="FF0000"/>
                </a:solidFill>
                <a:latin typeface="Arial Narrow" pitchFamily="34" charset="0"/>
              </a:rPr>
              <a:t>Non è “educazione” quella che non trasmette valori</a:t>
            </a:r>
            <a:r>
              <a:rPr lang="it-IT" sz="2000" dirty="0" smtClean="0">
                <a:latin typeface="Arial Narrow" pitchFamily="34" charset="0"/>
              </a:rPr>
              <a:t>. Il primo e forse il più importante fra i valori è l’integrazione. Sesso, amore, desiderio, piacere, procreazione responsabile, senso della vita, rispetto di se stessi e degli altri, gioia per l’incontro, piacere della condivisione, innamoramento, amore maturo. Di tutto questo ha da occuparsi l’educazione sessuale, per favorirne, appunto, l’integrazione. </a:t>
            </a:r>
          </a:p>
          <a:p>
            <a:pPr algn="just" fontAlgn="base"/>
            <a:r>
              <a:rPr lang="it-IT" sz="2000" b="1" dirty="0" smtClean="0">
                <a:solidFill>
                  <a:srgbClr val="FF0000"/>
                </a:solidFill>
                <a:latin typeface="Arial Narrow" pitchFamily="34" charset="0"/>
              </a:rPr>
              <a:t>Ma alla base va posta l’informazione sessuale</a:t>
            </a:r>
            <a:r>
              <a:rPr lang="it-IT" sz="2000" dirty="0" smtClean="0">
                <a:latin typeface="Arial Narrow" pitchFamily="34" charset="0"/>
              </a:rPr>
              <a:t>, perché non è possibile integrare ciò che non si conosce.</a:t>
            </a:r>
            <a:endParaRPr lang="it-IT" sz="2000" dirty="0">
              <a:latin typeface="Arial Narrow" pitchFamily="34" charset="0"/>
            </a:endParaRPr>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49</a:t>
            </a:fld>
            <a:endParaRPr lang="it-IT"/>
          </a:p>
        </p:txBody>
      </p:sp>
      <p:sp>
        <p:nvSpPr>
          <p:cNvPr id="10" name="CasellaDiTesto 9"/>
          <p:cNvSpPr txBox="1"/>
          <p:nvPr/>
        </p:nvSpPr>
        <p:spPr>
          <a:xfrm>
            <a:off x="179512" y="1484784"/>
            <a:ext cx="8640960" cy="830997"/>
          </a:xfrm>
          <a:prstGeom prst="rect">
            <a:avLst/>
          </a:prstGeom>
          <a:noFill/>
        </p:spPr>
        <p:txBody>
          <a:bodyPr wrap="square" rtlCol="0">
            <a:spAutoFit/>
          </a:bodyPr>
          <a:lstStyle/>
          <a:p>
            <a:pPr algn="ctr"/>
            <a:r>
              <a:rPr lang="it-IT" sz="2400" b="1" dirty="0" smtClean="0">
                <a:solidFill>
                  <a:srgbClr val="0070C0"/>
                </a:solidFill>
              </a:rPr>
              <a:t>Per concludere: C’è bisogno di una corretta e sana educazione sessuale!</a:t>
            </a:r>
            <a:endParaRPr lang="it-IT" sz="2400" b="1" dirty="0">
              <a:solidFill>
                <a:srgbClr val="0070C0"/>
              </a:solidFill>
            </a:endParaRPr>
          </a:p>
        </p:txBody>
      </p:sp>
      <p:sp>
        <p:nvSpPr>
          <p:cNvPr id="11" name="CasellaDiTesto 10"/>
          <p:cNvSpPr txBox="1"/>
          <p:nvPr/>
        </p:nvSpPr>
        <p:spPr>
          <a:xfrm>
            <a:off x="2843808" y="5589240"/>
            <a:ext cx="3384376" cy="1015663"/>
          </a:xfrm>
          <a:prstGeom prst="rect">
            <a:avLst/>
          </a:prstGeom>
          <a:noFill/>
        </p:spPr>
        <p:txBody>
          <a:bodyPr wrap="square" rtlCol="0">
            <a:spAutoFit/>
          </a:bodyPr>
          <a:lstStyle/>
          <a:p>
            <a:pPr algn="ctr"/>
            <a:r>
              <a:rPr lang="it-IT" sz="6000" b="1" dirty="0" smtClean="0">
                <a:solidFill>
                  <a:srgbClr val="FF0000"/>
                </a:solidFill>
              </a:rPr>
              <a:t>FINE</a:t>
            </a:r>
            <a:endParaRPr lang="it-IT"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700808"/>
            <a:ext cx="8424936" cy="1477328"/>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Gli adolescenti </a:t>
            </a:r>
            <a:r>
              <a:rPr lang="it-IT" dirty="0" smtClean="0"/>
              <a:t>si trovano di fatto molto meno attrezzati rispetto agli adulti quando gli si pongono innanzi questioni rilevanti riguardanti la loro privata sfera sessuale: prendere decisioni (rapporti sessuali e «prima volta»), assumersi responsabilità (gravidanza) ed anticipare le conseguenze dei propri comportamenti sessuali (profilattico, pillola anticoncezionale).</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5</a:t>
            </a:fld>
            <a:endParaRPr lang="it-IT"/>
          </a:p>
        </p:txBody>
      </p:sp>
      <p:sp>
        <p:nvSpPr>
          <p:cNvPr id="10" name="CasellaDiTesto 9"/>
          <p:cNvSpPr txBox="1"/>
          <p:nvPr/>
        </p:nvSpPr>
        <p:spPr>
          <a:xfrm>
            <a:off x="1403648" y="980728"/>
            <a:ext cx="6696744" cy="461665"/>
          </a:xfrm>
          <a:prstGeom prst="rect">
            <a:avLst/>
          </a:prstGeom>
          <a:noFill/>
        </p:spPr>
        <p:txBody>
          <a:bodyPr wrap="square" rtlCol="0">
            <a:spAutoFit/>
          </a:bodyPr>
          <a:lstStyle/>
          <a:p>
            <a:pPr algn="ctr"/>
            <a:r>
              <a:rPr lang="it-IT" sz="2400" b="1" dirty="0" smtClean="0">
                <a:solidFill>
                  <a:srgbClr val="0070C0"/>
                </a:solidFill>
              </a:rPr>
              <a:t>Sui rischi, gli adolescenti sono poco attrezzati</a:t>
            </a:r>
            <a:endParaRPr lang="it-IT" sz="2400" b="1" dirty="0">
              <a:solidFill>
                <a:srgbClr val="0070C0"/>
              </a:solidFill>
            </a:endParaRPr>
          </a:p>
        </p:txBody>
      </p:sp>
      <p:pic>
        <p:nvPicPr>
          <p:cNvPr id="6146" name="Picture 2" descr="C:\Users\Master\Desktop\gr3.jpg"/>
          <p:cNvPicPr>
            <a:picLocks noChangeAspect="1" noChangeArrowheads="1"/>
          </p:cNvPicPr>
          <p:nvPr/>
        </p:nvPicPr>
        <p:blipFill>
          <a:blip r:embed="rId3" cstate="print"/>
          <a:srcRect/>
          <a:stretch>
            <a:fillRect/>
          </a:stretch>
        </p:blipFill>
        <p:spPr bwMode="auto">
          <a:xfrm>
            <a:off x="2555776" y="3429000"/>
            <a:ext cx="4081071" cy="3056864"/>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wheel(4)">
                                      <p:cBhvr>
                                        <p:cTn id="16" dur="2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700808"/>
            <a:ext cx="8424936" cy="1754326"/>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Fino all'inizio del XX secolo</a:t>
            </a:r>
            <a:r>
              <a:rPr lang="it-IT" dirty="0" smtClean="0"/>
              <a:t> si dava per scontato che i bambini fossero in tutto e per tutto </a:t>
            </a:r>
            <a:r>
              <a:rPr lang="it-IT" b="1" dirty="0" smtClean="0"/>
              <a:t>puri, angelici</a:t>
            </a:r>
            <a:r>
              <a:rPr lang="it-IT" dirty="0" smtClean="0"/>
              <a:t>, ovvero perfettamente all'oscuro delle cose riguardanti il sesso. </a:t>
            </a:r>
          </a:p>
          <a:p>
            <a:pPr algn="just"/>
            <a:r>
              <a:rPr lang="it-IT" b="1" dirty="0" smtClean="0">
                <a:solidFill>
                  <a:srgbClr val="FF0000"/>
                </a:solidFill>
              </a:rPr>
              <a:t>È stato Sigmund Freud</a:t>
            </a:r>
            <a:r>
              <a:rPr lang="it-IT" dirty="0" smtClean="0"/>
              <a:t> il primo ricercatore che ha preso sul serio l'idea d'una </a:t>
            </a:r>
            <a:r>
              <a:rPr lang="it-IT" b="1" dirty="0" smtClean="0"/>
              <a:t>sessualità infantile</a:t>
            </a:r>
            <a:r>
              <a:rPr lang="it-IT" dirty="0" smtClean="0"/>
              <a:t>, sottolineando il fatto che è proprio durante l'infanzia e nella primissima adolescenza che si formano le basi psicologiche associate all'identità di genere e all'orientamento sessuale.</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6</a:t>
            </a:fld>
            <a:endParaRPr lang="it-IT"/>
          </a:p>
        </p:txBody>
      </p:sp>
      <p:sp>
        <p:nvSpPr>
          <p:cNvPr id="10" name="CasellaDiTesto 9"/>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Con Freud nasce l’idea di una sessualità infantile</a:t>
            </a:r>
            <a:endParaRPr lang="it-IT" sz="2400" b="1" dirty="0">
              <a:solidFill>
                <a:srgbClr val="0070C0"/>
              </a:solidFill>
            </a:endParaRPr>
          </a:p>
        </p:txBody>
      </p:sp>
      <p:pic>
        <p:nvPicPr>
          <p:cNvPr id="7171" name="Picture 3" descr="C:\Users\Master\Desktop\ed15.jpg"/>
          <p:cNvPicPr>
            <a:picLocks noChangeAspect="1" noChangeArrowheads="1"/>
          </p:cNvPicPr>
          <p:nvPr/>
        </p:nvPicPr>
        <p:blipFill>
          <a:blip r:embed="rId3" cstate="print"/>
          <a:srcRect/>
          <a:stretch>
            <a:fillRect/>
          </a:stretch>
        </p:blipFill>
        <p:spPr bwMode="auto">
          <a:xfrm>
            <a:off x="2627784" y="3645024"/>
            <a:ext cx="3967298" cy="2808312"/>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wheel(4)">
                                      <p:cBhvr>
                                        <p:cTn id="16" dur="20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700808"/>
            <a:ext cx="8424936" cy="1477328"/>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Notò che i bambini </a:t>
            </a:r>
            <a:r>
              <a:rPr lang="it-IT" dirty="0" smtClean="0"/>
              <a:t>sono naturalmente interessati al corpo, proprio e altrui; in particolare dimostrano curiosità proprio nei confronti di tutto ciò che concerne la sfera sessuale. </a:t>
            </a:r>
          </a:p>
          <a:p>
            <a:pPr algn="just"/>
            <a:r>
              <a:rPr lang="it-IT" b="1" dirty="0" smtClean="0">
                <a:solidFill>
                  <a:srgbClr val="FF0000"/>
                </a:solidFill>
              </a:rPr>
              <a:t>La sessualità nel bambino </a:t>
            </a:r>
            <a:r>
              <a:rPr lang="it-IT" dirty="0" smtClean="0"/>
              <a:t>comprende una serie di "giochi" volti alla visualizzazione e ricerca dei propri ed altrui organi genitali.</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7</a:t>
            </a:fld>
            <a:endParaRPr lang="it-IT"/>
          </a:p>
        </p:txBody>
      </p:sp>
      <p:sp>
        <p:nvSpPr>
          <p:cNvPr id="10" name="CasellaDiTesto 9"/>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I bambini sono naturalmente interessati al corpo</a:t>
            </a:r>
            <a:endParaRPr lang="it-IT" sz="2400" b="1" dirty="0">
              <a:solidFill>
                <a:srgbClr val="0070C0"/>
              </a:solidFill>
            </a:endParaRPr>
          </a:p>
        </p:txBody>
      </p:sp>
      <p:pic>
        <p:nvPicPr>
          <p:cNvPr id="7" name="Picture 2" descr="C:\Users\Master\Desktop\ed16.jpg"/>
          <p:cNvPicPr>
            <a:picLocks noChangeAspect="1" noChangeArrowheads="1"/>
          </p:cNvPicPr>
          <p:nvPr/>
        </p:nvPicPr>
        <p:blipFill>
          <a:blip r:embed="rId3" cstate="print"/>
          <a:srcRect/>
          <a:stretch>
            <a:fillRect/>
          </a:stretch>
        </p:blipFill>
        <p:spPr bwMode="auto">
          <a:xfrm>
            <a:off x="2843808" y="3284984"/>
            <a:ext cx="3491574" cy="3384376"/>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700808"/>
            <a:ext cx="8424936" cy="1477328"/>
          </a:xfrm>
          <a:prstGeom prst="rect">
            <a:avLst/>
          </a:prstGeom>
          <a:solidFill>
            <a:srgbClr val="FFFF00"/>
          </a:solidFill>
          <a:ln w="25400">
            <a:solidFill>
              <a:srgbClr val="FF0000"/>
            </a:solidFill>
          </a:ln>
        </p:spPr>
        <p:txBody>
          <a:bodyPr wrap="square" rtlCol="0">
            <a:spAutoFit/>
          </a:bodyPr>
          <a:lstStyle/>
          <a:p>
            <a:pPr algn="just"/>
            <a:r>
              <a:rPr lang="it-IT" b="1" dirty="0" smtClean="0">
                <a:solidFill>
                  <a:srgbClr val="FF0000"/>
                </a:solidFill>
              </a:rPr>
              <a:t>Durante le scuole elementari </a:t>
            </a:r>
            <a:r>
              <a:rPr lang="it-IT" dirty="0" smtClean="0"/>
              <a:t>l'interesse dei bambini per i giochi a sfondo sessuale si riduce, dal momento che in quel periodo la maggior parte dell'energia viene spesa per la conoscenza del mondo, ma può ancora rimanere a livello di curiosità. </a:t>
            </a:r>
          </a:p>
          <a:p>
            <a:pPr algn="just"/>
            <a:r>
              <a:rPr lang="it-IT" b="1" dirty="0" smtClean="0">
                <a:solidFill>
                  <a:srgbClr val="FF0000"/>
                </a:solidFill>
              </a:rPr>
              <a:t>Solo a partire dall'adolescenza </a:t>
            </a:r>
            <a:r>
              <a:rPr lang="it-IT" dirty="0" smtClean="0"/>
              <a:t>la sessualità diviene l'interesse principale; e con l'inizio della pubertà inizia ad apparire la libido.</a:t>
            </a:r>
            <a:endParaRPr lang="it-IT"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8</a:t>
            </a:fld>
            <a:endParaRPr lang="it-IT"/>
          </a:p>
        </p:txBody>
      </p:sp>
      <p:sp>
        <p:nvSpPr>
          <p:cNvPr id="10" name="CasellaDiTesto 9"/>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Con la pubertà la sessualità diviene l’interesse principale</a:t>
            </a:r>
            <a:endParaRPr lang="it-IT" sz="2400" b="1" dirty="0">
              <a:solidFill>
                <a:srgbClr val="0070C0"/>
              </a:solidFill>
            </a:endParaRPr>
          </a:p>
        </p:txBody>
      </p:sp>
      <p:pic>
        <p:nvPicPr>
          <p:cNvPr id="8194" name="Picture 2" descr="C:\Users\Master\Desktop\ed2.jpg"/>
          <p:cNvPicPr>
            <a:picLocks noChangeAspect="1" noChangeArrowheads="1"/>
          </p:cNvPicPr>
          <p:nvPr/>
        </p:nvPicPr>
        <p:blipFill>
          <a:blip r:embed="rId3" cstate="print"/>
          <a:srcRect/>
          <a:stretch>
            <a:fillRect/>
          </a:stretch>
        </p:blipFill>
        <p:spPr bwMode="auto">
          <a:xfrm>
            <a:off x="971600" y="3429000"/>
            <a:ext cx="7272808" cy="3030336"/>
          </a:xfrm>
          <a:prstGeom prst="rect">
            <a:avLst/>
          </a:prstGeom>
          <a:noFill/>
          <a:ln w="25400">
            <a:solidFill>
              <a:srgbClr val="FF0000"/>
            </a:solidFill>
          </a:ln>
        </p:spPr>
      </p:pic>
      <p:sp>
        <p:nvSpPr>
          <p:cNvPr id="12"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heel(4)">
                                      <p:cBhvr>
                                        <p:cTn id="16" dur="20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31840" y="1484784"/>
            <a:ext cx="5688632" cy="707886"/>
          </a:xfrm>
          <a:prstGeom prst="rect">
            <a:avLst/>
          </a:prstGeom>
          <a:solidFill>
            <a:srgbClr val="FFFF00"/>
          </a:solidFill>
          <a:ln w="25400">
            <a:solidFill>
              <a:srgbClr val="FF0000"/>
            </a:solidFill>
          </a:ln>
        </p:spPr>
        <p:txBody>
          <a:bodyPr wrap="square" rtlCol="0">
            <a:spAutoFit/>
          </a:bodyPr>
          <a:lstStyle/>
          <a:p>
            <a:pPr algn="just"/>
            <a:r>
              <a:rPr lang="it-IT" sz="2000" dirty="0" smtClean="0"/>
              <a:t>Riguarda il meccanismo della riproduzione e degli organi fisici (pene, vagina) con cui si realizza.</a:t>
            </a:r>
            <a:endParaRPr lang="it-IT" sz="2000" dirty="0"/>
          </a:p>
        </p:txBody>
      </p:sp>
      <p:sp>
        <p:nvSpPr>
          <p:cNvPr id="8" name="Segnaposto data 7"/>
          <p:cNvSpPr>
            <a:spLocks noGrp="1"/>
          </p:cNvSpPr>
          <p:nvPr>
            <p:ph type="dt" sz="half" idx="10"/>
          </p:nvPr>
        </p:nvSpPr>
        <p:spPr/>
        <p:txBody>
          <a:bodyPr/>
          <a:lstStyle/>
          <a:p>
            <a:fld id="{61E9B444-7D3D-4E3F-A95F-06F017B05191}" type="datetime1">
              <a:rPr lang="it-IT" smtClean="0"/>
              <a:pPr/>
              <a:t>15/06/2020</a:t>
            </a:fld>
            <a:endParaRPr lang="it-IT"/>
          </a:p>
        </p:txBody>
      </p:sp>
      <p:sp>
        <p:nvSpPr>
          <p:cNvPr id="9" name="Segnaposto numero diapositiva 8"/>
          <p:cNvSpPr>
            <a:spLocks noGrp="1"/>
          </p:cNvSpPr>
          <p:nvPr>
            <p:ph type="sldNum" sz="quarter" idx="12"/>
          </p:nvPr>
        </p:nvSpPr>
        <p:spPr/>
        <p:txBody>
          <a:bodyPr/>
          <a:lstStyle/>
          <a:p>
            <a:fld id="{4E3FE5E2-291D-46A8-806E-4344E74CF308}" type="slidenum">
              <a:rPr lang="it-IT" smtClean="0"/>
              <a:pPr/>
              <a:t>9</a:t>
            </a:fld>
            <a:endParaRPr lang="it-IT"/>
          </a:p>
        </p:txBody>
      </p:sp>
      <p:sp>
        <p:nvSpPr>
          <p:cNvPr id="10" name="CasellaDiTesto 9"/>
          <p:cNvSpPr txBox="1"/>
          <p:nvPr/>
        </p:nvSpPr>
        <p:spPr>
          <a:xfrm>
            <a:off x="1403648" y="836712"/>
            <a:ext cx="6696744" cy="461665"/>
          </a:xfrm>
          <a:prstGeom prst="rect">
            <a:avLst/>
          </a:prstGeom>
          <a:noFill/>
        </p:spPr>
        <p:txBody>
          <a:bodyPr wrap="square" rtlCol="0">
            <a:spAutoFit/>
          </a:bodyPr>
          <a:lstStyle/>
          <a:p>
            <a:pPr algn="ctr"/>
            <a:r>
              <a:rPr lang="it-IT" sz="2400" b="1" dirty="0" smtClean="0">
                <a:solidFill>
                  <a:srgbClr val="0070C0"/>
                </a:solidFill>
              </a:rPr>
              <a:t>Aspetti della sessualità adolescenziale</a:t>
            </a:r>
            <a:endParaRPr lang="it-IT" sz="2400" b="1" dirty="0">
              <a:solidFill>
                <a:srgbClr val="0070C0"/>
              </a:solidFill>
            </a:endParaRPr>
          </a:p>
        </p:txBody>
      </p:sp>
      <p:sp>
        <p:nvSpPr>
          <p:cNvPr id="7" name="Freccia a destra 6"/>
          <p:cNvSpPr/>
          <p:nvPr/>
        </p:nvSpPr>
        <p:spPr>
          <a:xfrm>
            <a:off x="395536" y="1412776"/>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Aspetto biologico</a:t>
            </a:r>
            <a:endParaRPr lang="it-IT" sz="2000" b="1" dirty="0">
              <a:solidFill>
                <a:srgbClr val="0070C0"/>
              </a:solidFill>
            </a:endParaRPr>
          </a:p>
        </p:txBody>
      </p:sp>
      <p:sp>
        <p:nvSpPr>
          <p:cNvPr id="11" name="Freccia a destra 10"/>
          <p:cNvSpPr/>
          <p:nvPr/>
        </p:nvSpPr>
        <p:spPr>
          <a:xfrm>
            <a:off x="395536" y="2492896"/>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Aspetto emotivo</a:t>
            </a:r>
            <a:endParaRPr lang="it-IT" sz="2000" b="1" dirty="0">
              <a:solidFill>
                <a:srgbClr val="0070C0"/>
              </a:solidFill>
            </a:endParaRPr>
          </a:p>
        </p:txBody>
      </p:sp>
      <p:sp>
        <p:nvSpPr>
          <p:cNvPr id="12" name="CasellaDiTesto 11"/>
          <p:cNvSpPr txBox="1"/>
          <p:nvPr/>
        </p:nvSpPr>
        <p:spPr>
          <a:xfrm>
            <a:off x="3131840" y="2564904"/>
            <a:ext cx="5688632" cy="707886"/>
          </a:xfrm>
          <a:prstGeom prst="rect">
            <a:avLst/>
          </a:prstGeom>
          <a:solidFill>
            <a:srgbClr val="FFFF00"/>
          </a:solidFill>
          <a:ln w="25400">
            <a:solidFill>
              <a:srgbClr val="FF0000"/>
            </a:solidFill>
          </a:ln>
        </p:spPr>
        <p:txBody>
          <a:bodyPr wrap="square" rtlCol="0">
            <a:spAutoFit/>
          </a:bodyPr>
          <a:lstStyle/>
          <a:p>
            <a:pPr algn="just"/>
            <a:r>
              <a:rPr lang="it-IT" sz="2000" dirty="0" smtClean="0"/>
              <a:t>Riguarda la comunicazione e lo scambio di sensazioni che avviene tra coetanei. </a:t>
            </a:r>
            <a:endParaRPr lang="it-IT" sz="2000" dirty="0"/>
          </a:p>
        </p:txBody>
      </p:sp>
      <p:sp>
        <p:nvSpPr>
          <p:cNvPr id="13" name="Freccia a destra 12"/>
          <p:cNvSpPr/>
          <p:nvPr/>
        </p:nvSpPr>
        <p:spPr>
          <a:xfrm>
            <a:off x="395536" y="3501008"/>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Aspetto psicologico</a:t>
            </a:r>
            <a:endParaRPr lang="it-IT" sz="2000" b="1" dirty="0">
              <a:solidFill>
                <a:srgbClr val="0070C0"/>
              </a:solidFill>
            </a:endParaRPr>
          </a:p>
        </p:txBody>
      </p:sp>
      <p:sp>
        <p:nvSpPr>
          <p:cNvPr id="14" name="CasellaDiTesto 13"/>
          <p:cNvSpPr txBox="1"/>
          <p:nvPr/>
        </p:nvSpPr>
        <p:spPr>
          <a:xfrm>
            <a:off x="3131840" y="3573016"/>
            <a:ext cx="5688632" cy="707886"/>
          </a:xfrm>
          <a:prstGeom prst="rect">
            <a:avLst/>
          </a:prstGeom>
          <a:solidFill>
            <a:srgbClr val="FFFF00"/>
          </a:solidFill>
          <a:ln w="25400">
            <a:solidFill>
              <a:srgbClr val="FF0000"/>
            </a:solidFill>
          </a:ln>
        </p:spPr>
        <p:txBody>
          <a:bodyPr wrap="square" rtlCol="0">
            <a:spAutoFit/>
          </a:bodyPr>
          <a:lstStyle/>
          <a:p>
            <a:pPr algn="just"/>
            <a:r>
              <a:rPr lang="it-IT" sz="2000" dirty="0" smtClean="0"/>
              <a:t>Funge da fonte centrale della formazione sessuale dell'adolescente</a:t>
            </a:r>
            <a:endParaRPr lang="it-IT" sz="2000" dirty="0"/>
          </a:p>
        </p:txBody>
      </p:sp>
      <p:sp>
        <p:nvSpPr>
          <p:cNvPr id="15" name="Freccia a destra 14"/>
          <p:cNvSpPr/>
          <p:nvPr/>
        </p:nvSpPr>
        <p:spPr>
          <a:xfrm>
            <a:off x="395536" y="4509120"/>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Aspetto sociologico</a:t>
            </a:r>
            <a:endParaRPr lang="it-IT" sz="2000" b="1" dirty="0">
              <a:solidFill>
                <a:srgbClr val="0070C0"/>
              </a:solidFill>
            </a:endParaRPr>
          </a:p>
        </p:txBody>
      </p:sp>
      <p:sp>
        <p:nvSpPr>
          <p:cNvPr id="16" name="CasellaDiTesto 15"/>
          <p:cNvSpPr txBox="1"/>
          <p:nvPr/>
        </p:nvSpPr>
        <p:spPr>
          <a:xfrm>
            <a:off x="3131840" y="4581128"/>
            <a:ext cx="5688632" cy="707886"/>
          </a:xfrm>
          <a:prstGeom prst="rect">
            <a:avLst/>
          </a:prstGeom>
          <a:solidFill>
            <a:srgbClr val="FFFF00"/>
          </a:solidFill>
          <a:ln w="25400">
            <a:solidFill>
              <a:srgbClr val="FF0000"/>
            </a:solidFill>
          </a:ln>
        </p:spPr>
        <p:txBody>
          <a:bodyPr wrap="square" rtlCol="0">
            <a:spAutoFit/>
          </a:bodyPr>
          <a:lstStyle/>
          <a:p>
            <a:pPr algn="just"/>
            <a:r>
              <a:rPr lang="it-IT" sz="2000" dirty="0" smtClean="0"/>
              <a:t>Può riguardare questioni culturali, politiche e giuridiche</a:t>
            </a:r>
            <a:endParaRPr lang="it-IT" sz="2000" dirty="0"/>
          </a:p>
        </p:txBody>
      </p:sp>
      <p:sp>
        <p:nvSpPr>
          <p:cNvPr id="17" name="Freccia a destra 16"/>
          <p:cNvSpPr/>
          <p:nvPr/>
        </p:nvSpPr>
        <p:spPr>
          <a:xfrm>
            <a:off x="395536" y="5517232"/>
            <a:ext cx="259228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0070C0"/>
                </a:solidFill>
              </a:rPr>
              <a:t>Aspetto filosofico</a:t>
            </a:r>
            <a:endParaRPr lang="it-IT" sz="2000" b="1" dirty="0">
              <a:solidFill>
                <a:srgbClr val="0070C0"/>
              </a:solidFill>
            </a:endParaRPr>
          </a:p>
        </p:txBody>
      </p:sp>
      <p:sp>
        <p:nvSpPr>
          <p:cNvPr id="18" name="CasellaDiTesto 17"/>
          <p:cNvSpPr txBox="1"/>
          <p:nvPr/>
        </p:nvSpPr>
        <p:spPr>
          <a:xfrm>
            <a:off x="3131840" y="5661248"/>
            <a:ext cx="5688632" cy="707886"/>
          </a:xfrm>
          <a:prstGeom prst="rect">
            <a:avLst/>
          </a:prstGeom>
          <a:solidFill>
            <a:srgbClr val="FFFF00"/>
          </a:solidFill>
          <a:ln w="25400">
            <a:solidFill>
              <a:srgbClr val="FF0000"/>
            </a:solidFill>
          </a:ln>
        </p:spPr>
        <p:txBody>
          <a:bodyPr wrap="square" rtlCol="0">
            <a:spAutoFit/>
          </a:bodyPr>
          <a:lstStyle/>
          <a:p>
            <a:pPr algn="just"/>
            <a:r>
              <a:rPr lang="it-IT" sz="2000" dirty="0" smtClean="0"/>
              <a:t>Può comprendere le componenti morali, etiche e più strettamente religiose</a:t>
            </a:r>
            <a:endParaRPr lang="it-IT" sz="2000" dirty="0"/>
          </a:p>
        </p:txBody>
      </p:sp>
      <p:sp>
        <p:nvSpPr>
          <p:cNvPr id="20" name="Sottotitolo 2"/>
          <p:cNvSpPr txBox="1">
            <a:spLocks/>
          </p:cNvSpPr>
          <p:nvPr/>
        </p:nvSpPr>
        <p:spPr>
          <a:xfrm>
            <a:off x="395536" y="188640"/>
            <a:ext cx="8458200" cy="720080"/>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4400" b="1" i="0" u="none" strike="noStrike" kern="1200" cap="none" spc="0" normalizeH="0" baseline="0" noProof="0" smtClean="0">
                <a:ln>
                  <a:noFill/>
                </a:ln>
                <a:solidFill>
                  <a:srgbClr val="FF0000"/>
                </a:solidFill>
                <a:effectLst/>
                <a:uLnTx/>
                <a:uFillTx/>
                <a:latin typeface="+mn-lt"/>
                <a:ea typeface="+mn-ea"/>
                <a:cs typeface="+mn-cs"/>
              </a:rPr>
              <a:t>Sessualità e adolescenza</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3"/>
                                        </p:tgtEl>
                                        <p:attrNameLst>
                                          <p:attrName>ppt_y</p:attrName>
                                        </p:attrNameLst>
                                      </p:cBhvr>
                                      <p:tavLst>
                                        <p:tav tm="0">
                                          <p:val>
                                            <p:strVal val="#ppt_y"/>
                                          </p:val>
                                        </p:tav>
                                        <p:tav tm="100000">
                                          <p:val>
                                            <p:strVal val="#ppt_y"/>
                                          </p:val>
                                        </p:tav>
                                      </p:tavLst>
                                    </p:anim>
                                    <p:anim calcmode="lin" valueType="num">
                                      <p:cBhvr>
                                        <p:cTn id="5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5"/>
                                        </p:tgtEl>
                                        <p:attrNameLst>
                                          <p:attrName>ppt_y</p:attrName>
                                        </p:attrNameLst>
                                      </p:cBhvr>
                                      <p:tavLst>
                                        <p:tav tm="0">
                                          <p:val>
                                            <p:strVal val="#ppt_y"/>
                                          </p:val>
                                        </p:tav>
                                        <p:tav tm="100000">
                                          <p:val>
                                            <p:strVal val="#ppt_y"/>
                                          </p:val>
                                        </p:tav>
                                      </p:tavLst>
                                    </p:anim>
                                    <p:anim calcmode="lin" valueType="num">
                                      <p:cBhvr>
                                        <p:cTn id="6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7"/>
                                        </p:tgtEl>
                                        <p:attrNameLst>
                                          <p:attrName>ppt_y</p:attrName>
                                        </p:attrNameLst>
                                      </p:cBhvr>
                                      <p:tavLst>
                                        <p:tav tm="0">
                                          <p:val>
                                            <p:strVal val="#ppt_y"/>
                                          </p:val>
                                        </p:tav>
                                        <p:tav tm="100000">
                                          <p:val>
                                            <p:strVal val="#ppt_y"/>
                                          </p:val>
                                        </p:tav>
                                      </p:tavLst>
                                    </p:anim>
                                    <p:anim calcmode="lin" valueType="num">
                                      <p:cBhvr>
                                        <p:cTn id="8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7" grpId="0" animBg="1"/>
      <p:bldP spid="11" grpId="0" animBg="1"/>
      <p:bldP spid="12" grpId="0" animBg="1"/>
      <p:bldP spid="13" grpId="0" animBg="1"/>
      <p:bldP spid="14" grpId="0" animBg="1"/>
      <p:bldP spid="15" grpId="0" animBg="1"/>
      <p:bldP spid="16" grpId="0" animBg="1"/>
      <p:bldP spid="17" grpId="0" animBg="1"/>
      <p:bldP spid="1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744</TotalTime>
  <Words>3583</Words>
  <Application>Microsoft Office PowerPoint</Application>
  <PresentationFormat>Presentazione su schermo (4:3)</PresentationFormat>
  <Paragraphs>429</Paragraphs>
  <Slides>49</Slides>
  <Notes>49</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Terra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Sessualità e adolescenza</dc:title>
  <dc:creator>Francesco Cannizzaro</dc:creator>
  <cp:lastModifiedBy>Master</cp:lastModifiedBy>
  <cp:revision>94</cp:revision>
  <dcterms:created xsi:type="dcterms:W3CDTF">2019-08-29T14:59:28Z</dcterms:created>
  <dcterms:modified xsi:type="dcterms:W3CDTF">2020-06-15T10:08:00Z</dcterms:modified>
</cp:coreProperties>
</file>